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3cc8113b09_0_236:notes"/>
          <p:cNvSpPr/>
          <p:nvPr>
            <p:ph idx="2" type="sldImg"/>
          </p:nvPr>
        </p:nvSpPr>
        <p:spPr>
          <a:xfrm>
            <a:off x="380234" y="685800"/>
            <a:ext cx="60975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g23cc8113b09_0_23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5" name="Google Shape;165;g23cc8113b09_0_23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3cc8113b09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3cc8113b09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1.DeepBreaks is a computational method for identifying genomic regions and genetic variants significantly associated with phenotypes of interest.</a:t>
            </a:r>
            <a:endParaRPr/>
          </a:p>
          <a:p>
            <a:pPr indent="0" lvl="0" marL="0" rtl="0" algn="l">
              <a:spcBef>
                <a:spcPts val="0"/>
              </a:spcBef>
              <a:spcAft>
                <a:spcPts val="0"/>
              </a:spcAft>
              <a:buNone/>
            </a:pPr>
            <a:r>
              <a:rPr lang="en"/>
              <a:t>2.It has been validated through synthetic data generation with known ground truth for genotype-phenotype association testing.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deepBreaks works is that it transfer the data into position-base matrix and fit them into various machine learning models. After comparing the results, and show the </a:t>
            </a:r>
            <a:r>
              <a:rPr lang="en"/>
              <a:t>important</a:t>
            </a:r>
            <a:r>
              <a:rPr lang="en"/>
              <a:t> positions or points of the RNA sequence with the model that has the highest accuracy.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information can be incredibly useful in a variety of fields, including genomics, where identifying crucial genomic positions can provide insight into disease susceptibility and treatment options.)</a:t>
            </a:r>
            <a:endParaRPr/>
          </a:p>
          <a:p>
            <a:pPr indent="0" lvl="0" marL="0" rtl="0" algn="l">
              <a:spcBef>
                <a:spcPts val="0"/>
              </a:spcBef>
              <a:spcAft>
                <a:spcPts val="0"/>
              </a:spcAft>
              <a:buNone/>
            </a:pPr>
            <a:r>
              <a:rPr lang="en"/>
              <a:t>(Overall, the identification of important positions can greatly enhance our understanding of complex systems and inform targeted interventions.)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3cc8113b09_0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3cc8113b09_0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 Convolutional Networks (GCNs) is a type of neural network designed to work with graph-structured data, such as social networks or molecular structures. A graph is a collection of nodes connected by link, and GCNs use a specialized convolution operation to learn and propagate information across the graph. This allows GCNs to capture both local and global patterns in the data, and to make predictions about nodes that have not been seen before. GCNs have become popular in recent years due to their ability to learn from complex and especially structured data.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3c9d55a287_0_106:notes"/>
          <p:cNvSpPr/>
          <p:nvPr>
            <p:ph idx="2" type="sldImg"/>
          </p:nvPr>
        </p:nvSpPr>
        <p:spPr>
          <a:xfrm>
            <a:off x="380234" y="685800"/>
            <a:ext cx="60975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3c9d55a287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g23c9d55a287_0_106:notes"/>
          <p:cNvSpPr txBox="1"/>
          <p:nvPr>
            <p:ph idx="12" type="sldNum"/>
          </p:nvPr>
        </p:nvSpPr>
        <p:spPr>
          <a:xfrm>
            <a:off x="3884613" y="8685213"/>
            <a:ext cx="2971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3cc8113b09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3cc8113b09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analysis of the distribution plots, it can be concluded that there is no significant difference between the distribution of the number of error cuts and the correct cuts. The plots show no distinct pattern or trend that can indicate a noticeable distinction between the two distributions. Therefore, it can be inferred that the error cuts and correct cuts have a similar distribution, and their frequencies are distributed evenly without any significant bias. These findings suggest that the error cuts may occur randomly, without any apparent pattern or correlation, and so, it may be challenging to predict their occurrence accurately.</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3c9d55a94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3c9d55a94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analyzing a dataset, this plot is one of the model results generated by deepBreaks. This plot of position importance was generated, showing that certain positions are significantly more relevant than others.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3c9d55a94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3c9d55a94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Clr>
                <a:schemeClr val="dk1"/>
              </a:buClr>
              <a:buSzPts val="1100"/>
              <a:buFont typeface="Arial"/>
              <a:buNone/>
            </a:pPr>
            <a:r>
              <a:rPr lang="en" sz="1500">
                <a:solidFill>
                  <a:srgbClr val="1F497D"/>
                </a:solidFill>
                <a:latin typeface="Verdana"/>
                <a:ea typeface="Verdana"/>
                <a:cs typeface="Verdana"/>
                <a:sym typeface="Verdana"/>
              </a:rPr>
              <a:t>After identifying these important position, we compared them to the contact prediction and upon doing so we observed that some of these points match the contact matrix. The yellow points are the contact predictions, and the red points as shown in the figure is the ones that match the important position.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3c9d55a287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3c9d55a287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analysis of the data, it can be concluded that the impact of contact on prediction accuracy varies depending on the size of the sample used for training. In cases where a large sample is used, it appears that contact does not play a significant role in increasing prediction accuracy. Instead, the type of nucleotides and their order seem to have a more significant impact on the accuracy of predictions. </a:t>
            </a:r>
            <a:endParaRPr/>
          </a:p>
          <a:p>
            <a:pPr indent="0" lvl="0" marL="0" rtl="0" algn="l">
              <a:spcBef>
                <a:spcPts val="0"/>
              </a:spcBef>
              <a:spcAft>
                <a:spcPts val="0"/>
              </a:spcAft>
              <a:buNone/>
            </a:pPr>
            <a:r>
              <a:rPr lang="en"/>
              <a:t>However, in cases where the sample size is smaller, it is clear that the inclusion of contact significantly impacts the accuracy of classification predictions. These findings highlight the importance of considering sample size when evaluating the impact of different variables on prediction accuracy.</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3cc8113b09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3cc8113b09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3e3c41539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3e3c41539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conclusion, the use of transformer-based models for predicting RNA contact and extracting structural information shows great potential for advancing our understanding of RNA structure and function. The combination of transfer learning, deep learning algorithms, and graph convolutional networks can provide more accurate predictions and better explainability of results. While there are still limitations in the length of sequences and the definition of cuts, further optimization and research in these areas can lead to new breakthroughs in the field of molecular biology. The results from this project provide a promising foundation for future studies in bioinformatics and genomics research, such as RNA structure prediction and furthermore, drug design.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3cc8113b09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3cc8113b09_0_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3c9d55a287_0_117:notes"/>
          <p:cNvSpPr/>
          <p:nvPr>
            <p:ph idx="2" type="sldImg"/>
          </p:nvPr>
        </p:nvSpPr>
        <p:spPr>
          <a:xfrm>
            <a:off x="380234" y="685800"/>
            <a:ext cx="60975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3c9d55a287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23c9d55a287_0_117:notes"/>
          <p:cNvSpPr txBox="1"/>
          <p:nvPr>
            <p:ph idx="12" type="sldNum"/>
          </p:nvPr>
        </p:nvSpPr>
        <p:spPr>
          <a:xfrm>
            <a:off x="3884613" y="8685213"/>
            <a:ext cx="2971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3e3c41539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3e3c41539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3cc8113b09_0_377:notes"/>
          <p:cNvSpPr/>
          <p:nvPr>
            <p:ph idx="2" type="sldImg"/>
          </p:nvPr>
        </p:nvSpPr>
        <p:spPr>
          <a:xfrm>
            <a:off x="380234" y="685800"/>
            <a:ext cx="60975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3cc8113b09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g23cc8113b09_0_377:notes"/>
          <p:cNvSpPr txBox="1"/>
          <p:nvPr>
            <p:ph idx="12" type="sldNum"/>
          </p:nvPr>
        </p:nvSpPr>
        <p:spPr>
          <a:xfrm>
            <a:off x="3884613" y="8685213"/>
            <a:ext cx="2971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3cc8113b09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3cc8113b09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a:t>
            </a:r>
            <a:r>
              <a:rPr lang="en"/>
              <a:t> learning-based biocomputing methods have made breakthroughs in the field of proteins.</a:t>
            </a:r>
            <a:r>
              <a:rPr lang="en"/>
              <a:t>P</a:t>
            </a:r>
            <a:r>
              <a:rPr lang="en"/>
              <a:t>roteins are only one kind of biomolecule, and genes (DNA/RNA), as the source of proteins, contain more basic information and have more critical research value than the latter. The main reason is the lack of structural details because structure determines function; knowing the structure is necessary for the function to be inferred.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project focuses on using transformers to extract structural information for multi-sequences, which enhances function learning in RNA. RNA utilizes four bases, and nucleotide-nucleotide interactions are crucial in determining RNA structure and function. Transfer learning from protein-based models can improve RNA contact prediction and deep learning algorithms can be used to identify and prioritize important positions in genotype-phenotype associations. The study also explores graph convolutional networks to learn complex structure-function relationships. The results indicate that machine learning-based structure and function prediction can provide explanations for RNA structure and open up avenues for new research in the field of molecular biology.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3c9d55a28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3c9d55a28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3c9d55a2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3c9d55a2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3c9d55a287_0_111:notes"/>
          <p:cNvSpPr/>
          <p:nvPr>
            <p:ph idx="2" type="sldImg"/>
          </p:nvPr>
        </p:nvSpPr>
        <p:spPr>
          <a:xfrm>
            <a:off x="380234" y="685800"/>
            <a:ext cx="60975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3c9d55a287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g23c9d55a287_0_111:notes"/>
          <p:cNvSpPr txBox="1"/>
          <p:nvPr>
            <p:ph idx="12" type="sldNum"/>
          </p:nvPr>
        </p:nvSpPr>
        <p:spPr>
          <a:xfrm>
            <a:off x="3884613" y="8685213"/>
            <a:ext cx="2971800" cy="45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3c9d55a28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3c9d55a28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3cc8113b09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3cc8113b09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3cc8113b09_0_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3cc8113b09_0_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analyze the contact patterns of a protein, a crucial concept to understand is the definition of a "cut." A cut refers to the breaking of contact between two specific points on a RNA, and is determined based on whether or not a third point falls within the range of the initial two points. Specifically, a cut is identified when there is contact between point A and U, and there is also contact between point G and C. If either G or C falls within the range of A and U (A&lt;= G &lt;= U) or (A&lt;= C &lt;= U), then a cut is considered to have occurred. This definition allows for a precise understanding of the contact patterns within a protein and can aid in identifying key regions or structures.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5" name="Shape 55"/>
        <p:cNvGrpSpPr/>
        <p:nvPr/>
      </p:nvGrpSpPr>
      <p:grpSpPr>
        <a:xfrm>
          <a:off x="0" y="0"/>
          <a:ext cx="0" cy="0"/>
          <a:chOff x="0" y="0"/>
          <a:chExt cx="0" cy="0"/>
        </a:xfrm>
      </p:grpSpPr>
      <p:sp>
        <p:nvSpPr>
          <p:cNvPr id="56" name="Google Shape;56;p14"/>
          <p:cNvSpPr txBox="1"/>
          <p:nvPr>
            <p:ph type="ctrTitle"/>
          </p:nvPr>
        </p:nvSpPr>
        <p:spPr>
          <a:xfrm>
            <a:off x="685800" y="1597819"/>
            <a:ext cx="7784100" cy="1102500"/>
          </a:xfrm>
          <a:prstGeom prst="rect">
            <a:avLst/>
          </a:prstGeom>
          <a:noFill/>
          <a:ln>
            <a:noFill/>
          </a:ln>
        </p:spPr>
        <p:txBody>
          <a:bodyPr anchorCtr="0" anchor="t" bIns="28525" lIns="57075" spcFirstLastPara="1" rIns="57075" wrap="square" tIns="28525">
            <a:noAutofit/>
          </a:bodyPr>
          <a:lstStyle>
            <a:lvl1pPr lvl="0" marR="0" rtl="0" algn="l">
              <a:lnSpc>
                <a:spcPct val="100000"/>
              </a:lnSpc>
              <a:spcBef>
                <a:spcPts val="0"/>
              </a:spcBef>
              <a:spcAft>
                <a:spcPts val="0"/>
              </a:spcAft>
              <a:buClr>
                <a:srgbClr val="08436E"/>
              </a:buClr>
              <a:buSzPts val="2300"/>
              <a:buFont typeface="Avenir"/>
              <a:buNone/>
              <a:defRPr b="1" i="0" sz="23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57" name="Google Shape;57;p14"/>
          <p:cNvSpPr txBox="1"/>
          <p:nvPr>
            <p:ph idx="1" type="subTitle"/>
          </p:nvPr>
        </p:nvSpPr>
        <p:spPr>
          <a:xfrm>
            <a:off x="685800" y="2914650"/>
            <a:ext cx="7784100" cy="1314300"/>
          </a:xfrm>
          <a:prstGeom prst="rect">
            <a:avLst/>
          </a:prstGeom>
          <a:noFill/>
          <a:ln>
            <a:noFill/>
          </a:ln>
        </p:spPr>
        <p:txBody>
          <a:bodyPr anchorCtr="0" anchor="t" bIns="28525" lIns="57075" spcFirstLastPara="1" rIns="57075" wrap="square" tIns="28525">
            <a:noAutofit/>
          </a:bodyPr>
          <a:lstStyle>
            <a:lvl1pPr lvl="0" marR="0" rtl="0" algn="l">
              <a:lnSpc>
                <a:spcPct val="100000"/>
              </a:lnSpc>
              <a:spcBef>
                <a:spcPts val="200"/>
              </a:spcBef>
              <a:spcAft>
                <a:spcPts val="0"/>
              </a:spcAft>
              <a:buClr>
                <a:srgbClr val="BAA278"/>
              </a:buClr>
              <a:buSzPts val="1100"/>
              <a:buFont typeface="Merriweather Sans"/>
              <a:buNone/>
              <a:defRPr b="0" i="0" sz="1100" u="none" cap="none" strike="noStrike">
                <a:solidFill>
                  <a:schemeClr val="dk1"/>
                </a:solidFill>
                <a:latin typeface="Avenir"/>
                <a:ea typeface="Avenir"/>
                <a:cs typeface="Avenir"/>
                <a:sym typeface="Avenir"/>
              </a:defRPr>
            </a:lvl1pPr>
            <a:lvl2pPr lvl="1" marR="0" rtl="0" algn="ctr">
              <a:lnSpc>
                <a:spcPct val="100000"/>
              </a:lnSpc>
              <a:spcBef>
                <a:spcPts val="200"/>
              </a:spcBef>
              <a:spcAft>
                <a:spcPts val="0"/>
              </a:spcAft>
              <a:buClr>
                <a:srgbClr val="BAA278"/>
              </a:buClr>
              <a:buSzPts val="900"/>
              <a:buFont typeface="Merriweather Sans"/>
              <a:buNone/>
              <a:defRPr b="0" i="0" sz="900" u="none" cap="none" strike="noStrike">
                <a:solidFill>
                  <a:srgbClr val="888888"/>
                </a:solidFill>
                <a:latin typeface="Arial"/>
                <a:ea typeface="Arial"/>
                <a:cs typeface="Arial"/>
                <a:sym typeface="Arial"/>
              </a:defRPr>
            </a:lvl2pPr>
            <a:lvl3pPr lvl="2" marR="0" rtl="0" algn="ctr">
              <a:lnSpc>
                <a:spcPct val="100000"/>
              </a:lnSpc>
              <a:spcBef>
                <a:spcPts val="200"/>
              </a:spcBef>
              <a:spcAft>
                <a:spcPts val="0"/>
              </a:spcAft>
              <a:buClr>
                <a:srgbClr val="BAA278"/>
              </a:buClr>
              <a:buSzPts val="800"/>
              <a:buFont typeface="Merriweather Sans"/>
              <a:buNone/>
              <a:defRPr b="0" i="0" sz="800" u="none" cap="none" strike="noStrike">
                <a:solidFill>
                  <a:srgbClr val="888888"/>
                </a:solidFill>
                <a:latin typeface="Arial"/>
                <a:ea typeface="Arial"/>
                <a:cs typeface="Arial"/>
                <a:sym typeface="Arial"/>
              </a:defRPr>
            </a:lvl3pPr>
            <a:lvl4pPr lvl="3" marR="0" rtl="0" algn="ctr">
              <a:lnSpc>
                <a:spcPct val="100000"/>
              </a:lnSpc>
              <a:spcBef>
                <a:spcPts val="100"/>
              </a:spcBef>
              <a:spcAft>
                <a:spcPts val="0"/>
              </a:spcAft>
              <a:buClr>
                <a:srgbClr val="BAA278"/>
              </a:buClr>
              <a:buSzPts val="700"/>
              <a:buFont typeface="Merriweather Sans"/>
              <a:buNone/>
              <a:defRPr b="0" i="0" sz="700" u="none" cap="none" strike="noStrike">
                <a:solidFill>
                  <a:srgbClr val="888888"/>
                </a:solidFill>
                <a:latin typeface="Arial"/>
                <a:ea typeface="Arial"/>
                <a:cs typeface="Arial"/>
                <a:sym typeface="Arial"/>
              </a:defRPr>
            </a:lvl4pPr>
            <a:lvl5pPr lvl="4" marR="0" rtl="0" algn="ctr">
              <a:lnSpc>
                <a:spcPct val="100000"/>
              </a:lnSpc>
              <a:spcBef>
                <a:spcPts val="200"/>
              </a:spcBef>
              <a:spcAft>
                <a:spcPts val="0"/>
              </a:spcAft>
              <a:buClr>
                <a:srgbClr val="888888"/>
              </a:buClr>
              <a:buSzPts val="800"/>
              <a:buFont typeface="Arial"/>
              <a:buNone/>
              <a:defRPr b="0" i="0" sz="800" u="none" cap="none" strike="noStrike">
                <a:solidFill>
                  <a:srgbClr val="888888"/>
                </a:solidFill>
                <a:latin typeface="Arial"/>
                <a:ea typeface="Arial"/>
                <a:cs typeface="Arial"/>
                <a:sym typeface="Arial"/>
              </a:defRPr>
            </a:lvl5pPr>
            <a:lvl6pPr lvl="5" marR="0" rtl="0" algn="ctr">
              <a:lnSpc>
                <a:spcPct val="100000"/>
              </a:lnSpc>
              <a:spcBef>
                <a:spcPts val="3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6pPr>
            <a:lvl7pPr lvl="6" marR="0" rtl="0" algn="ctr">
              <a:lnSpc>
                <a:spcPct val="100000"/>
              </a:lnSpc>
              <a:spcBef>
                <a:spcPts val="3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7pPr>
            <a:lvl8pPr lvl="7" marR="0" rtl="0" algn="ctr">
              <a:lnSpc>
                <a:spcPct val="100000"/>
              </a:lnSpc>
              <a:spcBef>
                <a:spcPts val="3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8pPr>
            <a:lvl9pPr lvl="8" marR="0" rtl="0" algn="ctr">
              <a:lnSpc>
                <a:spcPct val="100000"/>
              </a:lnSpc>
              <a:spcBef>
                <a:spcPts val="3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9pPr>
          </a:lstStyle>
          <a:p/>
        </p:txBody>
      </p:sp>
      <p:sp>
        <p:nvSpPr>
          <p:cNvPr id="58" name="Google Shape;58;p14"/>
          <p:cNvSpPr/>
          <p:nvPr/>
        </p:nvSpPr>
        <p:spPr>
          <a:xfrm flipH="1" rot="10800000">
            <a:off x="768999" y="2811286"/>
            <a:ext cx="76233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hart Layout">
  <p:cSld name="8_Chart Layout">
    <p:spTree>
      <p:nvGrpSpPr>
        <p:cNvPr id="59" name="Shape 59"/>
        <p:cNvGrpSpPr/>
        <p:nvPr/>
      </p:nvGrpSpPr>
      <p:grpSpPr>
        <a:xfrm>
          <a:off x="0" y="0"/>
          <a:ext cx="0" cy="0"/>
          <a:chOff x="0" y="0"/>
          <a:chExt cx="0" cy="0"/>
        </a:xfrm>
      </p:grpSpPr>
      <p:sp>
        <p:nvSpPr>
          <p:cNvPr id="60" name="Google Shape;60;p15"/>
          <p:cNvSpPr txBox="1"/>
          <p:nvPr>
            <p:ph idx="1" type="body"/>
          </p:nvPr>
        </p:nvSpPr>
        <p:spPr>
          <a:xfrm>
            <a:off x="457489" y="1200151"/>
            <a:ext cx="2491500" cy="3393900"/>
          </a:xfrm>
          <a:prstGeom prst="rect">
            <a:avLst/>
          </a:prstGeom>
          <a:noFill/>
          <a:ln>
            <a:noFill/>
          </a:ln>
        </p:spPr>
        <p:txBody>
          <a:bodyPr anchorCtr="0" anchor="t" bIns="28525" lIns="57050" spcFirstLastPara="1" rIns="57050"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Verdana"/>
                <a:ea typeface="Verdana"/>
                <a:cs typeface="Verdana"/>
                <a:sym typeface="Verdana"/>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Verdana"/>
                <a:ea typeface="Verdana"/>
                <a:cs typeface="Verdana"/>
                <a:sym typeface="Verdana"/>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Verdana"/>
                <a:ea typeface="Verdana"/>
                <a:cs typeface="Verdana"/>
                <a:sym typeface="Verdana"/>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Verdana"/>
                <a:ea typeface="Verdana"/>
                <a:cs typeface="Verdana"/>
                <a:sym typeface="Verdana"/>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1" name="Google Shape;61;p15"/>
          <p:cNvSpPr txBox="1"/>
          <p:nvPr>
            <p:ph type="title"/>
          </p:nvPr>
        </p:nvSpPr>
        <p:spPr>
          <a:xfrm>
            <a:off x="457200" y="502972"/>
            <a:ext cx="6728700" cy="372900"/>
          </a:xfrm>
          <a:prstGeom prst="rect">
            <a:avLst/>
          </a:prstGeom>
          <a:noFill/>
          <a:ln>
            <a:noFill/>
          </a:ln>
        </p:spPr>
        <p:txBody>
          <a:bodyPr anchorCtr="0" anchor="t" bIns="28525" lIns="57050" spcFirstLastPara="1" rIns="57050" wrap="square" tIns="28525">
            <a:noAutofit/>
          </a:bodyPr>
          <a:lstStyle>
            <a:lvl1pPr lvl="0" marR="0" rtl="0" algn="l">
              <a:lnSpc>
                <a:spcPct val="130000"/>
              </a:lnSpc>
              <a:spcBef>
                <a:spcPts val="0"/>
              </a:spcBef>
              <a:spcAft>
                <a:spcPts val="0"/>
              </a:spcAft>
              <a:buClr>
                <a:srgbClr val="08436E"/>
              </a:buClr>
              <a:buSzPts val="1600"/>
              <a:buFont typeface="Verdana"/>
              <a:buNone/>
              <a:defRPr b="1" i="0" sz="1600" u="none" cap="none" strike="noStrike">
                <a:solidFill>
                  <a:srgbClr val="08436E"/>
                </a:solidFill>
                <a:latin typeface="Verdana"/>
                <a:ea typeface="Verdana"/>
                <a:cs typeface="Verdana"/>
                <a:sym typeface="Verdana"/>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62" name="Google Shape;62;p15"/>
          <p:cNvSpPr txBox="1"/>
          <p:nvPr>
            <p:ph idx="2" type="body"/>
          </p:nvPr>
        </p:nvSpPr>
        <p:spPr>
          <a:xfrm>
            <a:off x="457489" y="905996"/>
            <a:ext cx="6728100" cy="294300"/>
          </a:xfrm>
          <a:prstGeom prst="rect">
            <a:avLst/>
          </a:prstGeom>
          <a:noFill/>
          <a:ln>
            <a:noFill/>
          </a:ln>
        </p:spPr>
        <p:txBody>
          <a:bodyPr anchorCtr="0" anchor="t" bIns="28525" lIns="57050" spcFirstLastPara="1" rIns="57050"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Verdana"/>
                <a:ea typeface="Verdana"/>
                <a:cs typeface="Verdana"/>
                <a:sym typeface="Verdana"/>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3" name="Google Shape;63;p15"/>
          <p:cNvSpPr/>
          <p:nvPr>
            <p:ph idx="3" type="pic"/>
          </p:nvPr>
        </p:nvSpPr>
        <p:spPr>
          <a:xfrm>
            <a:off x="3164563" y="1200150"/>
            <a:ext cx="5521800" cy="1904400"/>
          </a:xfrm>
          <a:prstGeom prst="rect">
            <a:avLst/>
          </a:prstGeom>
          <a:noFill/>
          <a:ln>
            <a:noFill/>
          </a:ln>
        </p:spPr>
      </p:sp>
      <p:sp>
        <p:nvSpPr>
          <p:cNvPr id="64" name="Google Shape;64;p15"/>
          <p:cNvSpPr txBox="1"/>
          <p:nvPr>
            <p:ph idx="4" type="body"/>
          </p:nvPr>
        </p:nvSpPr>
        <p:spPr>
          <a:xfrm>
            <a:off x="3164258" y="3185976"/>
            <a:ext cx="5522400" cy="1408200"/>
          </a:xfrm>
          <a:prstGeom prst="rect">
            <a:avLst/>
          </a:prstGeom>
          <a:noFill/>
          <a:ln>
            <a:noFill/>
          </a:ln>
        </p:spPr>
        <p:txBody>
          <a:bodyPr anchorCtr="0" anchor="t" bIns="28525" lIns="57050" spcFirstLastPara="1" rIns="57050"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Verdana"/>
                <a:ea typeface="Verdana"/>
                <a:cs typeface="Verdana"/>
                <a:sym typeface="Verdana"/>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Verdana"/>
                <a:ea typeface="Verdana"/>
                <a:cs typeface="Verdana"/>
                <a:sym typeface="Verdana"/>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Verdana"/>
                <a:ea typeface="Verdana"/>
                <a:cs typeface="Verdana"/>
                <a:sym typeface="Verdana"/>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Verdana"/>
                <a:ea typeface="Verdana"/>
                <a:cs typeface="Verdana"/>
                <a:sym typeface="Verdana"/>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Layout Template 1">
  <p:cSld name="Text Layout Template 1">
    <p:spTree>
      <p:nvGrpSpPr>
        <p:cNvPr id="65" name="Shape 65"/>
        <p:cNvGrpSpPr/>
        <p:nvPr/>
      </p:nvGrpSpPr>
      <p:grpSpPr>
        <a:xfrm>
          <a:off x="0" y="0"/>
          <a:ext cx="0" cy="0"/>
          <a:chOff x="0" y="0"/>
          <a:chExt cx="0" cy="0"/>
        </a:xfrm>
      </p:grpSpPr>
      <p:cxnSp>
        <p:nvCxnSpPr>
          <p:cNvPr id="66" name="Google Shape;66;p16"/>
          <p:cNvCxnSpPr/>
          <p:nvPr/>
        </p:nvCxnSpPr>
        <p:spPr>
          <a:xfrm rot="10800000">
            <a:off x="6199200" y="2897386"/>
            <a:ext cx="2487600" cy="0"/>
          </a:xfrm>
          <a:prstGeom prst="straightConnector1">
            <a:avLst/>
          </a:prstGeom>
          <a:noFill/>
          <a:ln cap="flat" cmpd="sng" w="12700">
            <a:solidFill>
              <a:srgbClr val="A5A5A5"/>
            </a:solidFill>
            <a:prstDash val="solid"/>
            <a:round/>
            <a:headEnd len="sm" w="sm" type="none"/>
            <a:tailEnd len="sm" w="sm" type="none"/>
          </a:ln>
        </p:spPr>
      </p:cxnSp>
      <p:sp>
        <p:nvSpPr>
          <p:cNvPr id="67" name="Google Shape;67;p16"/>
          <p:cNvSpPr/>
          <p:nvPr>
            <p:ph idx="2" type="pic"/>
          </p:nvPr>
        </p:nvSpPr>
        <p:spPr>
          <a:xfrm>
            <a:off x="457502" y="1200150"/>
            <a:ext cx="5521800" cy="1904400"/>
          </a:xfrm>
          <a:prstGeom prst="rect">
            <a:avLst/>
          </a:prstGeom>
          <a:noFill/>
          <a:ln>
            <a:noFill/>
          </a:ln>
        </p:spPr>
      </p:sp>
      <p:sp>
        <p:nvSpPr>
          <p:cNvPr id="68" name="Google Shape;68;p16"/>
          <p:cNvSpPr/>
          <p:nvPr>
            <p:ph idx="3" type="pic"/>
          </p:nvPr>
        </p:nvSpPr>
        <p:spPr>
          <a:xfrm>
            <a:off x="6199180" y="1200151"/>
            <a:ext cx="2487600" cy="750300"/>
          </a:xfrm>
          <a:prstGeom prst="rect">
            <a:avLst/>
          </a:prstGeom>
          <a:noFill/>
          <a:ln>
            <a:noFill/>
          </a:ln>
        </p:spPr>
      </p:sp>
      <p:sp>
        <p:nvSpPr>
          <p:cNvPr id="69" name="Google Shape;69;p16"/>
          <p:cNvSpPr/>
          <p:nvPr>
            <p:ph idx="4" type="pic"/>
          </p:nvPr>
        </p:nvSpPr>
        <p:spPr>
          <a:xfrm>
            <a:off x="6199180" y="2991460"/>
            <a:ext cx="2487600" cy="750300"/>
          </a:xfrm>
          <a:prstGeom prst="rect">
            <a:avLst/>
          </a:prstGeom>
          <a:noFill/>
          <a:ln>
            <a:noFill/>
          </a:ln>
        </p:spPr>
      </p:sp>
      <p:cxnSp>
        <p:nvCxnSpPr>
          <p:cNvPr id="70" name="Google Shape;70;p16"/>
          <p:cNvCxnSpPr/>
          <p:nvPr/>
        </p:nvCxnSpPr>
        <p:spPr>
          <a:xfrm>
            <a:off x="6087501" y="1200160"/>
            <a:ext cx="0" cy="3394500"/>
          </a:xfrm>
          <a:prstGeom prst="straightConnector1">
            <a:avLst/>
          </a:prstGeom>
          <a:noFill/>
          <a:ln cap="flat" cmpd="sng" w="12700">
            <a:solidFill>
              <a:srgbClr val="A5A5A5"/>
            </a:solidFill>
            <a:prstDash val="solid"/>
            <a:round/>
            <a:headEnd len="sm" w="sm" type="none"/>
            <a:tailEnd len="sm" w="sm" type="none"/>
          </a:ln>
        </p:spPr>
      </p:cxnSp>
      <p:sp>
        <p:nvSpPr>
          <p:cNvPr id="71" name="Google Shape;71;p16"/>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72" name="Google Shape;72;p16"/>
          <p:cNvSpPr txBox="1"/>
          <p:nvPr>
            <p:ph idx="1" type="body"/>
          </p:nvPr>
        </p:nvSpPr>
        <p:spPr>
          <a:xfrm>
            <a:off x="6199180" y="2025261"/>
            <a:ext cx="2488200" cy="802800"/>
          </a:xfrm>
          <a:prstGeom prst="rect">
            <a:avLst/>
          </a:prstGeom>
          <a:noFill/>
          <a:ln>
            <a:noFill/>
          </a:ln>
        </p:spPr>
        <p:txBody>
          <a:bodyPr anchorCtr="0" anchor="t" bIns="28525" lIns="57075" spcFirstLastPara="1" rIns="57075" wrap="square" tIns="28525">
            <a:noAutofit/>
          </a:bodyPr>
          <a:lstStyle>
            <a:lvl1pPr indent="-292100" lvl="0" marL="4572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1pPr>
            <a:lvl2pPr indent="-285750" lvl="1" marL="9144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2pPr>
            <a:lvl3pPr indent="-279400" lvl="2" marL="1371600" marR="0" rtl="0" algn="l">
              <a:lnSpc>
                <a:spcPct val="100000"/>
              </a:lnSpc>
              <a:spcBef>
                <a:spcPts val="200"/>
              </a:spcBef>
              <a:spcAft>
                <a:spcPts val="0"/>
              </a:spcAft>
              <a:buClr>
                <a:srgbClr val="BAA278"/>
              </a:buClr>
              <a:buSzPts val="800"/>
              <a:buFont typeface="Merriweather Sans"/>
              <a:buChar char="▸"/>
              <a:defRPr b="0" i="0" sz="800" u="none" cap="none" strike="noStrike">
                <a:solidFill>
                  <a:srgbClr val="000000"/>
                </a:solidFill>
                <a:latin typeface="Avenir"/>
                <a:ea typeface="Avenir"/>
                <a:cs typeface="Avenir"/>
                <a:sym typeface="Avenir"/>
              </a:defRPr>
            </a:lvl3pPr>
            <a:lvl4pPr indent="-273050" lvl="3" marL="1828800" marR="0" rtl="0" algn="l">
              <a:lnSpc>
                <a:spcPct val="100000"/>
              </a:lnSpc>
              <a:spcBef>
                <a:spcPts val="100"/>
              </a:spcBef>
              <a:spcAft>
                <a:spcPts val="0"/>
              </a:spcAft>
              <a:buClr>
                <a:srgbClr val="BAA278"/>
              </a:buClr>
              <a:buSzPts val="700"/>
              <a:buFont typeface="Merriweather Sans"/>
              <a:buChar char="▸"/>
              <a:defRPr b="0" i="0" sz="7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73" name="Google Shape;73;p16"/>
          <p:cNvSpPr txBox="1"/>
          <p:nvPr>
            <p:ph idx="5" type="body"/>
          </p:nvPr>
        </p:nvSpPr>
        <p:spPr>
          <a:xfrm>
            <a:off x="6199180" y="3791534"/>
            <a:ext cx="2488200" cy="802800"/>
          </a:xfrm>
          <a:prstGeom prst="rect">
            <a:avLst/>
          </a:prstGeom>
          <a:noFill/>
          <a:ln>
            <a:noFill/>
          </a:ln>
        </p:spPr>
        <p:txBody>
          <a:bodyPr anchorCtr="0" anchor="t" bIns="28525" lIns="57075" spcFirstLastPara="1" rIns="57075" wrap="square" tIns="28525">
            <a:noAutofit/>
          </a:bodyPr>
          <a:lstStyle>
            <a:lvl1pPr indent="-292100" lvl="0" marL="4572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1pPr>
            <a:lvl2pPr indent="-285750" lvl="1" marL="9144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2pPr>
            <a:lvl3pPr indent="-279400" lvl="2" marL="1371600" marR="0" rtl="0" algn="l">
              <a:lnSpc>
                <a:spcPct val="100000"/>
              </a:lnSpc>
              <a:spcBef>
                <a:spcPts val="200"/>
              </a:spcBef>
              <a:spcAft>
                <a:spcPts val="0"/>
              </a:spcAft>
              <a:buClr>
                <a:srgbClr val="BAA278"/>
              </a:buClr>
              <a:buSzPts val="800"/>
              <a:buFont typeface="Merriweather Sans"/>
              <a:buChar char="▸"/>
              <a:defRPr b="0" i="0" sz="800" u="none" cap="none" strike="noStrike">
                <a:solidFill>
                  <a:srgbClr val="000000"/>
                </a:solidFill>
                <a:latin typeface="Avenir"/>
                <a:ea typeface="Avenir"/>
                <a:cs typeface="Avenir"/>
                <a:sym typeface="Avenir"/>
              </a:defRPr>
            </a:lvl3pPr>
            <a:lvl4pPr indent="-273050" lvl="3" marL="1828800" marR="0" rtl="0" algn="l">
              <a:lnSpc>
                <a:spcPct val="100000"/>
              </a:lnSpc>
              <a:spcBef>
                <a:spcPts val="100"/>
              </a:spcBef>
              <a:spcAft>
                <a:spcPts val="0"/>
              </a:spcAft>
              <a:buClr>
                <a:srgbClr val="BAA278"/>
              </a:buClr>
              <a:buSzPts val="700"/>
              <a:buFont typeface="Merriweather Sans"/>
              <a:buChar char="▸"/>
              <a:defRPr b="0" i="0" sz="7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74" name="Google Shape;74;p16"/>
          <p:cNvSpPr txBox="1"/>
          <p:nvPr>
            <p:ph idx="6" type="body"/>
          </p:nvPr>
        </p:nvSpPr>
        <p:spPr>
          <a:xfrm>
            <a:off x="457198" y="3185976"/>
            <a:ext cx="5522400" cy="14082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75" name="Google Shape;75;p16"/>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76" name="Google Shape;76;p16"/>
          <p:cNvSpPr txBox="1"/>
          <p:nvPr>
            <p:ph idx="7"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ext Layout Template 1">
  <p:cSld name="1_Text Layout Template 1">
    <p:spTree>
      <p:nvGrpSpPr>
        <p:cNvPr id="77" name="Shape 77"/>
        <p:cNvGrpSpPr/>
        <p:nvPr/>
      </p:nvGrpSpPr>
      <p:grpSpPr>
        <a:xfrm>
          <a:off x="0" y="0"/>
          <a:ext cx="0" cy="0"/>
          <a:chOff x="0" y="0"/>
          <a:chExt cx="0" cy="0"/>
        </a:xfrm>
      </p:grpSpPr>
      <p:cxnSp>
        <p:nvCxnSpPr>
          <p:cNvPr id="78" name="Google Shape;78;p17"/>
          <p:cNvCxnSpPr/>
          <p:nvPr/>
        </p:nvCxnSpPr>
        <p:spPr>
          <a:xfrm rot="10800000">
            <a:off x="457509" y="2897386"/>
            <a:ext cx="2487600" cy="0"/>
          </a:xfrm>
          <a:prstGeom prst="straightConnector1">
            <a:avLst/>
          </a:prstGeom>
          <a:noFill/>
          <a:ln cap="flat" cmpd="sng" w="12700">
            <a:solidFill>
              <a:srgbClr val="A5A5A5"/>
            </a:solidFill>
            <a:prstDash val="solid"/>
            <a:round/>
            <a:headEnd len="sm" w="sm" type="none"/>
            <a:tailEnd len="sm" w="sm" type="none"/>
          </a:ln>
        </p:spPr>
      </p:cxnSp>
      <p:sp>
        <p:nvSpPr>
          <p:cNvPr id="79" name="Google Shape;79;p17"/>
          <p:cNvSpPr/>
          <p:nvPr>
            <p:ph idx="2" type="pic"/>
          </p:nvPr>
        </p:nvSpPr>
        <p:spPr>
          <a:xfrm>
            <a:off x="3164851" y="1200150"/>
            <a:ext cx="5521800" cy="1904400"/>
          </a:xfrm>
          <a:prstGeom prst="rect">
            <a:avLst/>
          </a:prstGeom>
          <a:noFill/>
          <a:ln>
            <a:noFill/>
          </a:ln>
        </p:spPr>
      </p:sp>
      <p:sp>
        <p:nvSpPr>
          <p:cNvPr id="80" name="Google Shape;80;p17"/>
          <p:cNvSpPr/>
          <p:nvPr>
            <p:ph idx="3" type="pic"/>
          </p:nvPr>
        </p:nvSpPr>
        <p:spPr>
          <a:xfrm>
            <a:off x="457489" y="1200151"/>
            <a:ext cx="2487600" cy="750300"/>
          </a:xfrm>
          <a:prstGeom prst="rect">
            <a:avLst/>
          </a:prstGeom>
          <a:noFill/>
          <a:ln>
            <a:noFill/>
          </a:ln>
        </p:spPr>
      </p:sp>
      <p:sp>
        <p:nvSpPr>
          <p:cNvPr id="81" name="Google Shape;81;p17"/>
          <p:cNvSpPr/>
          <p:nvPr>
            <p:ph idx="4" type="pic"/>
          </p:nvPr>
        </p:nvSpPr>
        <p:spPr>
          <a:xfrm>
            <a:off x="457064" y="2991460"/>
            <a:ext cx="2487600" cy="750300"/>
          </a:xfrm>
          <a:prstGeom prst="rect">
            <a:avLst/>
          </a:prstGeom>
          <a:noFill/>
          <a:ln>
            <a:noFill/>
          </a:ln>
        </p:spPr>
      </p:sp>
      <p:cxnSp>
        <p:nvCxnSpPr>
          <p:cNvPr id="82" name="Google Shape;82;p17"/>
          <p:cNvCxnSpPr/>
          <p:nvPr/>
        </p:nvCxnSpPr>
        <p:spPr>
          <a:xfrm>
            <a:off x="3057576" y="1200160"/>
            <a:ext cx="0" cy="3394500"/>
          </a:xfrm>
          <a:prstGeom prst="straightConnector1">
            <a:avLst/>
          </a:prstGeom>
          <a:noFill/>
          <a:ln cap="flat" cmpd="sng" w="12700">
            <a:solidFill>
              <a:srgbClr val="A5A5A5"/>
            </a:solidFill>
            <a:prstDash val="solid"/>
            <a:round/>
            <a:headEnd len="sm" w="sm" type="none"/>
            <a:tailEnd len="sm" w="sm" type="none"/>
          </a:ln>
        </p:spPr>
      </p:cxnSp>
      <p:sp>
        <p:nvSpPr>
          <p:cNvPr id="83" name="Google Shape;83;p17"/>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84" name="Google Shape;84;p17"/>
          <p:cNvSpPr txBox="1"/>
          <p:nvPr>
            <p:ph idx="1" type="body"/>
          </p:nvPr>
        </p:nvSpPr>
        <p:spPr>
          <a:xfrm>
            <a:off x="457489" y="2025261"/>
            <a:ext cx="2488200" cy="802800"/>
          </a:xfrm>
          <a:prstGeom prst="rect">
            <a:avLst/>
          </a:prstGeom>
          <a:noFill/>
          <a:ln>
            <a:noFill/>
          </a:ln>
        </p:spPr>
        <p:txBody>
          <a:bodyPr anchorCtr="0" anchor="t" bIns="28525" lIns="57075" spcFirstLastPara="1" rIns="57075" wrap="square" tIns="28525">
            <a:noAutofit/>
          </a:bodyPr>
          <a:lstStyle>
            <a:lvl1pPr indent="-292100" lvl="0" marL="4572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1pPr>
            <a:lvl2pPr indent="-285750" lvl="1" marL="9144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2pPr>
            <a:lvl3pPr indent="-279400" lvl="2" marL="1371600" marR="0" rtl="0" algn="l">
              <a:lnSpc>
                <a:spcPct val="100000"/>
              </a:lnSpc>
              <a:spcBef>
                <a:spcPts val="200"/>
              </a:spcBef>
              <a:spcAft>
                <a:spcPts val="0"/>
              </a:spcAft>
              <a:buClr>
                <a:srgbClr val="BAA278"/>
              </a:buClr>
              <a:buSzPts val="800"/>
              <a:buFont typeface="Merriweather Sans"/>
              <a:buChar char="▸"/>
              <a:defRPr b="0" i="0" sz="800" u="none" cap="none" strike="noStrike">
                <a:solidFill>
                  <a:srgbClr val="000000"/>
                </a:solidFill>
                <a:latin typeface="Avenir"/>
                <a:ea typeface="Avenir"/>
                <a:cs typeface="Avenir"/>
                <a:sym typeface="Avenir"/>
              </a:defRPr>
            </a:lvl3pPr>
            <a:lvl4pPr indent="-273050" lvl="3" marL="1828800" marR="0" rtl="0" algn="l">
              <a:lnSpc>
                <a:spcPct val="100000"/>
              </a:lnSpc>
              <a:spcBef>
                <a:spcPts val="100"/>
              </a:spcBef>
              <a:spcAft>
                <a:spcPts val="0"/>
              </a:spcAft>
              <a:buClr>
                <a:srgbClr val="BAA278"/>
              </a:buClr>
              <a:buSzPts val="700"/>
              <a:buFont typeface="Merriweather Sans"/>
              <a:buChar char="▸"/>
              <a:defRPr b="0" i="0" sz="7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5" name="Google Shape;85;p17"/>
          <p:cNvSpPr txBox="1"/>
          <p:nvPr>
            <p:ph idx="5" type="body"/>
          </p:nvPr>
        </p:nvSpPr>
        <p:spPr>
          <a:xfrm>
            <a:off x="457068" y="3791534"/>
            <a:ext cx="2488200" cy="802800"/>
          </a:xfrm>
          <a:prstGeom prst="rect">
            <a:avLst/>
          </a:prstGeom>
          <a:noFill/>
          <a:ln>
            <a:noFill/>
          </a:ln>
        </p:spPr>
        <p:txBody>
          <a:bodyPr anchorCtr="0" anchor="t" bIns="28525" lIns="57075" spcFirstLastPara="1" rIns="57075" wrap="square" tIns="28525">
            <a:noAutofit/>
          </a:bodyPr>
          <a:lstStyle>
            <a:lvl1pPr indent="-292100" lvl="0" marL="4572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1pPr>
            <a:lvl2pPr indent="-285750" lvl="1" marL="9144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2pPr>
            <a:lvl3pPr indent="-279400" lvl="2" marL="1371600" marR="0" rtl="0" algn="l">
              <a:lnSpc>
                <a:spcPct val="100000"/>
              </a:lnSpc>
              <a:spcBef>
                <a:spcPts val="200"/>
              </a:spcBef>
              <a:spcAft>
                <a:spcPts val="0"/>
              </a:spcAft>
              <a:buClr>
                <a:srgbClr val="BAA278"/>
              </a:buClr>
              <a:buSzPts val="800"/>
              <a:buFont typeface="Merriweather Sans"/>
              <a:buChar char="▸"/>
              <a:defRPr b="0" i="0" sz="800" u="none" cap="none" strike="noStrike">
                <a:solidFill>
                  <a:srgbClr val="000000"/>
                </a:solidFill>
                <a:latin typeface="Avenir"/>
                <a:ea typeface="Avenir"/>
                <a:cs typeface="Avenir"/>
                <a:sym typeface="Avenir"/>
              </a:defRPr>
            </a:lvl3pPr>
            <a:lvl4pPr indent="-273050" lvl="3" marL="1828800" marR="0" rtl="0" algn="l">
              <a:lnSpc>
                <a:spcPct val="100000"/>
              </a:lnSpc>
              <a:spcBef>
                <a:spcPts val="100"/>
              </a:spcBef>
              <a:spcAft>
                <a:spcPts val="0"/>
              </a:spcAft>
              <a:buClr>
                <a:srgbClr val="BAA278"/>
              </a:buClr>
              <a:buSzPts val="700"/>
              <a:buFont typeface="Merriweather Sans"/>
              <a:buChar char="▸"/>
              <a:defRPr b="0" i="0" sz="7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6" name="Google Shape;86;p17"/>
          <p:cNvSpPr txBox="1"/>
          <p:nvPr>
            <p:ph idx="6" type="body"/>
          </p:nvPr>
        </p:nvSpPr>
        <p:spPr>
          <a:xfrm>
            <a:off x="3164548" y="3185976"/>
            <a:ext cx="5522400" cy="14082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7" name="Google Shape;87;p17"/>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88" name="Google Shape;88;p17"/>
          <p:cNvSpPr txBox="1"/>
          <p:nvPr>
            <p:ph idx="7"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Layout Template 2">
  <p:cSld name="Text Layout Template 2">
    <p:spTree>
      <p:nvGrpSpPr>
        <p:cNvPr id="89" name="Shape 89"/>
        <p:cNvGrpSpPr/>
        <p:nvPr/>
      </p:nvGrpSpPr>
      <p:grpSpPr>
        <a:xfrm>
          <a:off x="0" y="0"/>
          <a:ext cx="0" cy="0"/>
          <a:chOff x="0" y="0"/>
          <a:chExt cx="0" cy="0"/>
        </a:xfrm>
      </p:grpSpPr>
      <p:cxnSp>
        <p:nvCxnSpPr>
          <p:cNvPr id="90" name="Google Shape;90;p18"/>
          <p:cNvCxnSpPr/>
          <p:nvPr/>
        </p:nvCxnSpPr>
        <p:spPr>
          <a:xfrm rot="10800000">
            <a:off x="457200" y="3471698"/>
            <a:ext cx="8229600" cy="0"/>
          </a:xfrm>
          <a:prstGeom prst="straightConnector1">
            <a:avLst/>
          </a:prstGeom>
          <a:noFill/>
          <a:ln cap="flat" cmpd="sng" w="12700">
            <a:solidFill>
              <a:srgbClr val="A5A5A5"/>
            </a:solidFill>
            <a:prstDash val="solid"/>
            <a:round/>
            <a:headEnd len="sm" w="sm" type="none"/>
            <a:tailEnd len="sm" w="sm" type="none"/>
          </a:ln>
        </p:spPr>
      </p:cxnSp>
      <p:sp>
        <p:nvSpPr>
          <p:cNvPr id="91" name="Google Shape;91;p18"/>
          <p:cNvSpPr/>
          <p:nvPr>
            <p:ph idx="2" type="pic"/>
          </p:nvPr>
        </p:nvSpPr>
        <p:spPr>
          <a:xfrm>
            <a:off x="457501" y="1200159"/>
            <a:ext cx="3558300" cy="2167800"/>
          </a:xfrm>
          <a:prstGeom prst="rect">
            <a:avLst/>
          </a:prstGeom>
          <a:noFill/>
          <a:ln>
            <a:noFill/>
          </a:ln>
        </p:spPr>
      </p:sp>
      <p:sp>
        <p:nvSpPr>
          <p:cNvPr id="92" name="Google Shape;92;p18"/>
          <p:cNvSpPr/>
          <p:nvPr>
            <p:ph idx="3" type="pic"/>
          </p:nvPr>
        </p:nvSpPr>
        <p:spPr>
          <a:xfrm>
            <a:off x="4725800" y="3562675"/>
            <a:ext cx="1745100" cy="1138800"/>
          </a:xfrm>
          <a:prstGeom prst="rect">
            <a:avLst/>
          </a:prstGeom>
          <a:noFill/>
          <a:ln>
            <a:noFill/>
          </a:ln>
        </p:spPr>
      </p:sp>
      <p:cxnSp>
        <p:nvCxnSpPr>
          <p:cNvPr id="93" name="Google Shape;93;p18"/>
          <p:cNvCxnSpPr/>
          <p:nvPr/>
        </p:nvCxnSpPr>
        <p:spPr>
          <a:xfrm>
            <a:off x="4574802" y="3555999"/>
            <a:ext cx="0" cy="1145400"/>
          </a:xfrm>
          <a:prstGeom prst="straightConnector1">
            <a:avLst/>
          </a:prstGeom>
          <a:noFill/>
          <a:ln cap="flat" cmpd="sng" w="12700">
            <a:solidFill>
              <a:srgbClr val="A5A5A5"/>
            </a:solidFill>
            <a:prstDash val="solid"/>
            <a:round/>
            <a:headEnd len="sm" w="sm" type="none"/>
            <a:tailEnd len="sm" w="sm" type="none"/>
          </a:ln>
        </p:spPr>
      </p:cxnSp>
      <p:sp>
        <p:nvSpPr>
          <p:cNvPr id="94" name="Google Shape;94;p18"/>
          <p:cNvSpPr txBox="1"/>
          <p:nvPr>
            <p:ph idx="1" type="body"/>
          </p:nvPr>
        </p:nvSpPr>
        <p:spPr>
          <a:xfrm>
            <a:off x="6531134" y="3562675"/>
            <a:ext cx="2155800" cy="1138800"/>
          </a:xfrm>
          <a:prstGeom prst="rect">
            <a:avLst/>
          </a:prstGeom>
          <a:noFill/>
          <a:ln>
            <a:noFill/>
          </a:ln>
        </p:spPr>
        <p:txBody>
          <a:bodyPr anchorCtr="0" anchor="t" bIns="28525" lIns="57075" spcFirstLastPara="1" rIns="57075" wrap="square" tIns="28525">
            <a:noAutofit/>
          </a:bodyPr>
          <a:lstStyle>
            <a:lvl1pPr indent="-292100" lvl="0" marL="4572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1pPr>
            <a:lvl2pPr indent="-285750" lvl="1" marL="9144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2pPr>
            <a:lvl3pPr indent="-279400" lvl="2" marL="1371600" marR="0" rtl="0" algn="l">
              <a:lnSpc>
                <a:spcPct val="100000"/>
              </a:lnSpc>
              <a:spcBef>
                <a:spcPts val="200"/>
              </a:spcBef>
              <a:spcAft>
                <a:spcPts val="0"/>
              </a:spcAft>
              <a:buClr>
                <a:srgbClr val="BAA278"/>
              </a:buClr>
              <a:buSzPts val="800"/>
              <a:buFont typeface="Merriweather Sans"/>
              <a:buChar char="▸"/>
              <a:defRPr b="0" i="0" sz="800" u="none" cap="none" strike="noStrike">
                <a:solidFill>
                  <a:srgbClr val="000000"/>
                </a:solidFill>
                <a:latin typeface="Avenir"/>
                <a:ea typeface="Avenir"/>
                <a:cs typeface="Avenir"/>
                <a:sym typeface="Avenir"/>
              </a:defRPr>
            </a:lvl3pPr>
            <a:lvl4pPr indent="-273050" lvl="3" marL="1828800" marR="0" rtl="0" algn="l">
              <a:lnSpc>
                <a:spcPct val="100000"/>
              </a:lnSpc>
              <a:spcBef>
                <a:spcPts val="100"/>
              </a:spcBef>
              <a:spcAft>
                <a:spcPts val="0"/>
              </a:spcAft>
              <a:buClr>
                <a:srgbClr val="BAA278"/>
              </a:buClr>
              <a:buSzPts val="700"/>
              <a:buFont typeface="Merriweather Sans"/>
              <a:buChar char="▸"/>
              <a:defRPr b="0" i="0" sz="7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95" name="Google Shape;95;p18"/>
          <p:cNvSpPr/>
          <p:nvPr>
            <p:ph idx="4" type="pic"/>
          </p:nvPr>
        </p:nvSpPr>
        <p:spPr>
          <a:xfrm>
            <a:off x="457489" y="3562675"/>
            <a:ext cx="1745100" cy="1138800"/>
          </a:xfrm>
          <a:prstGeom prst="rect">
            <a:avLst/>
          </a:prstGeom>
          <a:noFill/>
          <a:ln>
            <a:noFill/>
          </a:ln>
        </p:spPr>
      </p:sp>
      <p:sp>
        <p:nvSpPr>
          <p:cNvPr id="96" name="Google Shape;96;p18"/>
          <p:cNvSpPr txBox="1"/>
          <p:nvPr>
            <p:ph idx="5" type="body"/>
          </p:nvPr>
        </p:nvSpPr>
        <p:spPr>
          <a:xfrm>
            <a:off x="2262824" y="3562675"/>
            <a:ext cx="2155800" cy="1138800"/>
          </a:xfrm>
          <a:prstGeom prst="rect">
            <a:avLst/>
          </a:prstGeom>
          <a:noFill/>
          <a:ln>
            <a:noFill/>
          </a:ln>
        </p:spPr>
        <p:txBody>
          <a:bodyPr anchorCtr="0" anchor="t" bIns="28525" lIns="57075" spcFirstLastPara="1" rIns="57075" wrap="square" tIns="28525">
            <a:noAutofit/>
          </a:bodyPr>
          <a:lstStyle>
            <a:lvl1pPr indent="-292100" lvl="0" marL="4572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1pPr>
            <a:lvl2pPr indent="-285750" lvl="1" marL="9144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2pPr>
            <a:lvl3pPr indent="-279400" lvl="2" marL="1371600" marR="0" rtl="0" algn="l">
              <a:lnSpc>
                <a:spcPct val="100000"/>
              </a:lnSpc>
              <a:spcBef>
                <a:spcPts val="200"/>
              </a:spcBef>
              <a:spcAft>
                <a:spcPts val="0"/>
              </a:spcAft>
              <a:buClr>
                <a:srgbClr val="BAA278"/>
              </a:buClr>
              <a:buSzPts val="800"/>
              <a:buFont typeface="Merriweather Sans"/>
              <a:buChar char="▸"/>
              <a:defRPr b="0" i="0" sz="800" u="none" cap="none" strike="noStrike">
                <a:solidFill>
                  <a:srgbClr val="000000"/>
                </a:solidFill>
                <a:latin typeface="Avenir"/>
                <a:ea typeface="Avenir"/>
                <a:cs typeface="Avenir"/>
                <a:sym typeface="Avenir"/>
              </a:defRPr>
            </a:lvl3pPr>
            <a:lvl4pPr indent="-273050" lvl="3" marL="1828800" marR="0" rtl="0" algn="l">
              <a:lnSpc>
                <a:spcPct val="100000"/>
              </a:lnSpc>
              <a:spcBef>
                <a:spcPts val="100"/>
              </a:spcBef>
              <a:spcAft>
                <a:spcPts val="0"/>
              </a:spcAft>
              <a:buClr>
                <a:srgbClr val="BAA278"/>
              </a:buClr>
              <a:buSzPts val="700"/>
              <a:buFont typeface="Merriweather Sans"/>
              <a:buChar char="▸"/>
              <a:defRPr b="0" i="0" sz="7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97" name="Google Shape;97;p18"/>
          <p:cNvSpPr txBox="1"/>
          <p:nvPr>
            <p:ph idx="6" type="body"/>
          </p:nvPr>
        </p:nvSpPr>
        <p:spPr>
          <a:xfrm>
            <a:off x="4075488" y="1199738"/>
            <a:ext cx="4611000" cy="21684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28600" lvl="4" marL="2286000" marR="0" rtl="0" algn="r">
              <a:lnSpc>
                <a:spcPct val="100000"/>
              </a:lnSpc>
              <a:spcBef>
                <a:spcPts val="200"/>
              </a:spcBef>
              <a:spcAft>
                <a:spcPts val="0"/>
              </a:spcAft>
              <a:buClr>
                <a:srgbClr val="595959"/>
              </a:buClr>
              <a:buSzPts val="800"/>
              <a:buFont typeface="Arial"/>
              <a:buNone/>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98" name="Google Shape;98;p18"/>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99" name="Google Shape;99;p18"/>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00" name="Google Shape;100;p18"/>
          <p:cNvSpPr txBox="1"/>
          <p:nvPr>
            <p:ph idx="7"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ext Layout Template 2">
  <p:cSld name="1_Text Layout Template 2">
    <p:spTree>
      <p:nvGrpSpPr>
        <p:cNvPr id="101" name="Shape 101"/>
        <p:cNvGrpSpPr/>
        <p:nvPr/>
      </p:nvGrpSpPr>
      <p:grpSpPr>
        <a:xfrm>
          <a:off x="0" y="0"/>
          <a:ext cx="0" cy="0"/>
          <a:chOff x="0" y="0"/>
          <a:chExt cx="0" cy="0"/>
        </a:xfrm>
      </p:grpSpPr>
      <p:sp>
        <p:nvSpPr>
          <p:cNvPr id="102" name="Google Shape;102;p19"/>
          <p:cNvSpPr/>
          <p:nvPr>
            <p:ph idx="2" type="pic"/>
          </p:nvPr>
        </p:nvSpPr>
        <p:spPr>
          <a:xfrm>
            <a:off x="457501" y="1200159"/>
            <a:ext cx="3558300" cy="2167800"/>
          </a:xfrm>
          <a:prstGeom prst="rect">
            <a:avLst/>
          </a:prstGeom>
          <a:noFill/>
          <a:ln>
            <a:noFill/>
          </a:ln>
        </p:spPr>
      </p:sp>
      <p:sp>
        <p:nvSpPr>
          <p:cNvPr id="103" name="Google Shape;103;p19"/>
          <p:cNvSpPr/>
          <p:nvPr>
            <p:ph idx="3" type="pic"/>
          </p:nvPr>
        </p:nvSpPr>
        <p:spPr>
          <a:xfrm>
            <a:off x="4725800" y="3562675"/>
            <a:ext cx="1745100" cy="1138800"/>
          </a:xfrm>
          <a:prstGeom prst="rect">
            <a:avLst/>
          </a:prstGeom>
          <a:noFill/>
          <a:ln>
            <a:noFill/>
          </a:ln>
        </p:spPr>
      </p:sp>
      <p:sp>
        <p:nvSpPr>
          <p:cNvPr id="104" name="Google Shape;104;p19"/>
          <p:cNvSpPr txBox="1"/>
          <p:nvPr>
            <p:ph idx="1" type="body"/>
          </p:nvPr>
        </p:nvSpPr>
        <p:spPr>
          <a:xfrm>
            <a:off x="6531134" y="3562675"/>
            <a:ext cx="2155800" cy="1138800"/>
          </a:xfrm>
          <a:prstGeom prst="rect">
            <a:avLst/>
          </a:prstGeom>
          <a:noFill/>
          <a:ln>
            <a:noFill/>
          </a:ln>
        </p:spPr>
        <p:txBody>
          <a:bodyPr anchorCtr="0" anchor="t" bIns="28525" lIns="57075" spcFirstLastPara="1" rIns="57075" wrap="square" tIns="28525">
            <a:noAutofit/>
          </a:bodyPr>
          <a:lstStyle>
            <a:lvl1pPr indent="-292100" lvl="0" marL="4572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1pPr>
            <a:lvl2pPr indent="-285750" lvl="1" marL="9144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2pPr>
            <a:lvl3pPr indent="-279400" lvl="2" marL="1371600" marR="0" rtl="0" algn="l">
              <a:lnSpc>
                <a:spcPct val="100000"/>
              </a:lnSpc>
              <a:spcBef>
                <a:spcPts val="200"/>
              </a:spcBef>
              <a:spcAft>
                <a:spcPts val="0"/>
              </a:spcAft>
              <a:buClr>
                <a:srgbClr val="BAA278"/>
              </a:buClr>
              <a:buSzPts val="800"/>
              <a:buFont typeface="Merriweather Sans"/>
              <a:buChar char="▸"/>
              <a:defRPr b="0" i="0" sz="800" u="none" cap="none" strike="noStrike">
                <a:solidFill>
                  <a:srgbClr val="000000"/>
                </a:solidFill>
                <a:latin typeface="Avenir"/>
                <a:ea typeface="Avenir"/>
                <a:cs typeface="Avenir"/>
                <a:sym typeface="Avenir"/>
              </a:defRPr>
            </a:lvl3pPr>
            <a:lvl4pPr indent="-273050" lvl="3" marL="1828800" marR="0" rtl="0" algn="l">
              <a:lnSpc>
                <a:spcPct val="100000"/>
              </a:lnSpc>
              <a:spcBef>
                <a:spcPts val="100"/>
              </a:spcBef>
              <a:spcAft>
                <a:spcPts val="0"/>
              </a:spcAft>
              <a:buClr>
                <a:srgbClr val="BAA278"/>
              </a:buClr>
              <a:buSzPts val="700"/>
              <a:buFont typeface="Merriweather Sans"/>
              <a:buChar char="▸"/>
              <a:defRPr b="0" i="0" sz="7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05" name="Google Shape;105;p19"/>
          <p:cNvSpPr/>
          <p:nvPr>
            <p:ph idx="4" type="pic"/>
          </p:nvPr>
        </p:nvSpPr>
        <p:spPr>
          <a:xfrm>
            <a:off x="457489" y="3562675"/>
            <a:ext cx="1745100" cy="1138800"/>
          </a:xfrm>
          <a:prstGeom prst="rect">
            <a:avLst/>
          </a:prstGeom>
          <a:noFill/>
          <a:ln>
            <a:noFill/>
          </a:ln>
        </p:spPr>
      </p:sp>
      <p:sp>
        <p:nvSpPr>
          <p:cNvPr id="106" name="Google Shape;106;p19"/>
          <p:cNvSpPr txBox="1"/>
          <p:nvPr>
            <p:ph idx="5" type="body"/>
          </p:nvPr>
        </p:nvSpPr>
        <p:spPr>
          <a:xfrm>
            <a:off x="2262824" y="3562675"/>
            <a:ext cx="2155800" cy="1138800"/>
          </a:xfrm>
          <a:prstGeom prst="rect">
            <a:avLst/>
          </a:prstGeom>
          <a:noFill/>
          <a:ln>
            <a:noFill/>
          </a:ln>
        </p:spPr>
        <p:txBody>
          <a:bodyPr anchorCtr="0" anchor="t" bIns="28525" lIns="57075" spcFirstLastPara="1" rIns="57075" wrap="square" tIns="28525">
            <a:noAutofit/>
          </a:bodyPr>
          <a:lstStyle>
            <a:lvl1pPr indent="-292100" lvl="0" marL="4572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1pPr>
            <a:lvl2pPr indent="-285750" lvl="1" marL="9144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2pPr>
            <a:lvl3pPr indent="-279400" lvl="2" marL="1371600" marR="0" rtl="0" algn="l">
              <a:lnSpc>
                <a:spcPct val="100000"/>
              </a:lnSpc>
              <a:spcBef>
                <a:spcPts val="200"/>
              </a:spcBef>
              <a:spcAft>
                <a:spcPts val="0"/>
              </a:spcAft>
              <a:buClr>
                <a:srgbClr val="BAA278"/>
              </a:buClr>
              <a:buSzPts val="800"/>
              <a:buFont typeface="Merriweather Sans"/>
              <a:buChar char="▸"/>
              <a:defRPr b="0" i="0" sz="800" u="none" cap="none" strike="noStrike">
                <a:solidFill>
                  <a:srgbClr val="000000"/>
                </a:solidFill>
                <a:latin typeface="Avenir"/>
                <a:ea typeface="Avenir"/>
                <a:cs typeface="Avenir"/>
                <a:sym typeface="Avenir"/>
              </a:defRPr>
            </a:lvl3pPr>
            <a:lvl4pPr indent="-273050" lvl="3" marL="1828800" marR="0" rtl="0" algn="l">
              <a:lnSpc>
                <a:spcPct val="100000"/>
              </a:lnSpc>
              <a:spcBef>
                <a:spcPts val="100"/>
              </a:spcBef>
              <a:spcAft>
                <a:spcPts val="0"/>
              </a:spcAft>
              <a:buClr>
                <a:srgbClr val="BAA278"/>
              </a:buClr>
              <a:buSzPts val="700"/>
              <a:buFont typeface="Merriweather Sans"/>
              <a:buChar char="▸"/>
              <a:defRPr b="0" i="0" sz="7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07" name="Google Shape;107;p19"/>
          <p:cNvSpPr txBox="1"/>
          <p:nvPr>
            <p:ph idx="6" type="body"/>
          </p:nvPr>
        </p:nvSpPr>
        <p:spPr>
          <a:xfrm>
            <a:off x="4075488" y="1199738"/>
            <a:ext cx="4611000" cy="21684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28600" lvl="4" marL="2286000" marR="0" rtl="0" algn="r">
              <a:lnSpc>
                <a:spcPct val="100000"/>
              </a:lnSpc>
              <a:spcBef>
                <a:spcPts val="200"/>
              </a:spcBef>
              <a:spcAft>
                <a:spcPts val="0"/>
              </a:spcAft>
              <a:buClr>
                <a:srgbClr val="595959"/>
              </a:buClr>
              <a:buSzPts val="800"/>
              <a:buFont typeface="Arial"/>
              <a:buNone/>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08" name="Google Shape;108;p19"/>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109" name="Google Shape;109;p19"/>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10" name="Google Shape;110;p19"/>
          <p:cNvSpPr txBox="1"/>
          <p:nvPr>
            <p:ph idx="7"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 Layout">
  <p:cSld name="Chart Layout">
    <p:spTree>
      <p:nvGrpSpPr>
        <p:cNvPr id="111" name="Shape 111"/>
        <p:cNvGrpSpPr/>
        <p:nvPr/>
      </p:nvGrpSpPr>
      <p:grpSpPr>
        <a:xfrm>
          <a:off x="0" y="0"/>
          <a:ext cx="0" cy="0"/>
          <a:chOff x="0" y="0"/>
          <a:chExt cx="0" cy="0"/>
        </a:xfrm>
      </p:grpSpPr>
      <p:cxnSp>
        <p:nvCxnSpPr>
          <p:cNvPr id="112" name="Google Shape;112;p20"/>
          <p:cNvCxnSpPr/>
          <p:nvPr/>
        </p:nvCxnSpPr>
        <p:spPr>
          <a:xfrm>
            <a:off x="6093880" y="1200160"/>
            <a:ext cx="0" cy="3394500"/>
          </a:xfrm>
          <a:prstGeom prst="straightConnector1">
            <a:avLst/>
          </a:prstGeom>
          <a:noFill/>
          <a:ln cap="flat" cmpd="sng" w="12700">
            <a:solidFill>
              <a:srgbClr val="A5A5A5"/>
            </a:solidFill>
            <a:prstDash val="solid"/>
            <a:round/>
            <a:headEnd len="sm" w="sm" type="none"/>
            <a:tailEnd len="sm" w="sm" type="none"/>
          </a:ln>
        </p:spPr>
      </p:cxnSp>
      <p:sp>
        <p:nvSpPr>
          <p:cNvPr id="113" name="Google Shape;113;p20"/>
          <p:cNvSpPr txBox="1"/>
          <p:nvPr>
            <p:ph idx="1" type="body"/>
          </p:nvPr>
        </p:nvSpPr>
        <p:spPr>
          <a:xfrm>
            <a:off x="6195088" y="1200151"/>
            <a:ext cx="2491500" cy="33939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14" name="Google Shape;114;p20"/>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115" name="Google Shape;115;p20"/>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16" name="Google Shape;116;p20"/>
          <p:cNvSpPr txBox="1"/>
          <p:nvPr>
            <p:ph idx="2"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hart Layout">
  <p:cSld name="7_Chart Layout">
    <p:spTree>
      <p:nvGrpSpPr>
        <p:cNvPr id="117" name="Shape 117"/>
        <p:cNvGrpSpPr/>
        <p:nvPr/>
      </p:nvGrpSpPr>
      <p:grpSpPr>
        <a:xfrm>
          <a:off x="0" y="0"/>
          <a:ext cx="0" cy="0"/>
          <a:chOff x="0" y="0"/>
          <a:chExt cx="0" cy="0"/>
        </a:xfrm>
      </p:grpSpPr>
      <p:sp>
        <p:nvSpPr>
          <p:cNvPr id="118" name="Google Shape;118;p21"/>
          <p:cNvSpPr txBox="1"/>
          <p:nvPr>
            <p:ph idx="1" type="body"/>
          </p:nvPr>
        </p:nvSpPr>
        <p:spPr>
          <a:xfrm>
            <a:off x="6195088" y="1200151"/>
            <a:ext cx="2491500" cy="33939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19" name="Google Shape;119;p21"/>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120" name="Google Shape;120;p21"/>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21" name="Google Shape;121;p21"/>
          <p:cNvSpPr txBox="1"/>
          <p:nvPr>
            <p:ph idx="2"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hart Layout">
  <p:cSld name="3_Chart Layout">
    <p:spTree>
      <p:nvGrpSpPr>
        <p:cNvPr id="122" name="Shape 122"/>
        <p:cNvGrpSpPr/>
        <p:nvPr/>
      </p:nvGrpSpPr>
      <p:grpSpPr>
        <a:xfrm>
          <a:off x="0" y="0"/>
          <a:ext cx="0" cy="0"/>
          <a:chOff x="0" y="0"/>
          <a:chExt cx="0" cy="0"/>
        </a:xfrm>
      </p:grpSpPr>
      <p:cxnSp>
        <p:nvCxnSpPr>
          <p:cNvPr id="123" name="Google Shape;123;p22"/>
          <p:cNvCxnSpPr/>
          <p:nvPr/>
        </p:nvCxnSpPr>
        <p:spPr>
          <a:xfrm>
            <a:off x="3053152" y="1200160"/>
            <a:ext cx="0" cy="3394500"/>
          </a:xfrm>
          <a:prstGeom prst="straightConnector1">
            <a:avLst/>
          </a:prstGeom>
          <a:noFill/>
          <a:ln cap="flat" cmpd="sng" w="12700">
            <a:solidFill>
              <a:srgbClr val="A5A5A5"/>
            </a:solidFill>
            <a:prstDash val="solid"/>
            <a:round/>
            <a:headEnd len="sm" w="sm" type="none"/>
            <a:tailEnd len="sm" w="sm" type="none"/>
          </a:ln>
        </p:spPr>
      </p:cxnSp>
      <p:sp>
        <p:nvSpPr>
          <p:cNvPr id="124" name="Google Shape;124;p22"/>
          <p:cNvSpPr txBox="1"/>
          <p:nvPr>
            <p:ph idx="1" type="body"/>
          </p:nvPr>
        </p:nvSpPr>
        <p:spPr>
          <a:xfrm>
            <a:off x="457489" y="1200151"/>
            <a:ext cx="2491500" cy="33939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25" name="Google Shape;125;p22"/>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126" name="Google Shape;126;p22"/>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27" name="Google Shape;127;p22"/>
          <p:cNvSpPr txBox="1"/>
          <p:nvPr>
            <p:ph idx="2"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28" name="Google Shape;128;p22"/>
          <p:cNvSpPr/>
          <p:nvPr>
            <p:ph idx="3" type="pic"/>
          </p:nvPr>
        </p:nvSpPr>
        <p:spPr>
          <a:xfrm>
            <a:off x="3171784" y="1200150"/>
            <a:ext cx="5521800" cy="1904400"/>
          </a:xfrm>
          <a:prstGeom prst="rect">
            <a:avLst/>
          </a:prstGeom>
          <a:noFill/>
          <a:ln>
            <a:noFill/>
          </a:ln>
        </p:spPr>
      </p:sp>
      <p:sp>
        <p:nvSpPr>
          <p:cNvPr id="129" name="Google Shape;129;p22"/>
          <p:cNvSpPr txBox="1"/>
          <p:nvPr>
            <p:ph idx="4" type="body"/>
          </p:nvPr>
        </p:nvSpPr>
        <p:spPr>
          <a:xfrm>
            <a:off x="3171480" y="3185976"/>
            <a:ext cx="5522400" cy="14082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hart Layout">
  <p:cSld name="1_Chart Layout">
    <p:spTree>
      <p:nvGrpSpPr>
        <p:cNvPr id="130" name="Shape 130"/>
        <p:cNvGrpSpPr/>
        <p:nvPr/>
      </p:nvGrpSpPr>
      <p:grpSpPr>
        <a:xfrm>
          <a:off x="0" y="0"/>
          <a:ext cx="0" cy="0"/>
          <a:chOff x="0" y="0"/>
          <a:chExt cx="0" cy="0"/>
        </a:xfrm>
      </p:grpSpPr>
      <p:cxnSp>
        <p:nvCxnSpPr>
          <p:cNvPr id="131" name="Google Shape;131;p23"/>
          <p:cNvCxnSpPr/>
          <p:nvPr/>
        </p:nvCxnSpPr>
        <p:spPr>
          <a:xfrm>
            <a:off x="6093880" y="1200160"/>
            <a:ext cx="0" cy="3394500"/>
          </a:xfrm>
          <a:prstGeom prst="straightConnector1">
            <a:avLst/>
          </a:prstGeom>
          <a:noFill/>
          <a:ln cap="flat" cmpd="sng" w="12700">
            <a:solidFill>
              <a:srgbClr val="A5A5A5"/>
            </a:solidFill>
            <a:prstDash val="solid"/>
            <a:round/>
            <a:headEnd len="sm" w="sm" type="none"/>
            <a:tailEnd len="sm" w="sm" type="none"/>
          </a:ln>
        </p:spPr>
      </p:cxnSp>
      <p:sp>
        <p:nvSpPr>
          <p:cNvPr id="132" name="Google Shape;132;p23"/>
          <p:cNvSpPr txBox="1"/>
          <p:nvPr>
            <p:ph idx="1" type="body"/>
          </p:nvPr>
        </p:nvSpPr>
        <p:spPr>
          <a:xfrm>
            <a:off x="6195088" y="1200151"/>
            <a:ext cx="2491500" cy="33939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33" name="Google Shape;133;p23"/>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134" name="Google Shape;134;p23"/>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35" name="Google Shape;135;p23"/>
          <p:cNvSpPr txBox="1"/>
          <p:nvPr>
            <p:ph idx="2"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36" name="Google Shape;136;p23"/>
          <p:cNvSpPr/>
          <p:nvPr>
            <p:ph idx="3" type="pic"/>
          </p:nvPr>
        </p:nvSpPr>
        <p:spPr>
          <a:xfrm>
            <a:off x="457794" y="1200150"/>
            <a:ext cx="5521800" cy="1904400"/>
          </a:xfrm>
          <a:prstGeom prst="rect">
            <a:avLst/>
          </a:prstGeom>
          <a:noFill/>
          <a:ln>
            <a:noFill/>
          </a:ln>
        </p:spPr>
      </p:sp>
      <p:sp>
        <p:nvSpPr>
          <p:cNvPr id="137" name="Google Shape;137;p23"/>
          <p:cNvSpPr txBox="1"/>
          <p:nvPr>
            <p:ph idx="4" type="body"/>
          </p:nvPr>
        </p:nvSpPr>
        <p:spPr>
          <a:xfrm>
            <a:off x="457489" y="3185976"/>
            <a:ext cx="5522400" cy="14082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hart Layout">
  <p:cSld name="2_Chart Layout">
    <p:spTree>
      <p:nvGrpSpPr>
        <p:cNvPr id="138" name="Shape 138"/>
        <p:cNvGrpSpPr/>
        <p:nvPr/>
      </p:nvGrpSpPr>
      <p:grpSpPr>
        <a:xfrm>
          <a:off x="0" y="0"/>
          <a:ext cx="0" cy="0"/>
          <a:chOff x="0" y="0"/>
          <a:chExt cx="0" cy="0"/>
        </a:xfrm>
      </p:grpSpPr>
      <p:cxnSp>
        <p:nvCxnSpPr>
          <p:cNvPr id="139" name="Google Shape;139;p24"/>
          <p:cNvCxnSpPr/>
          <p:nvPr/>
        </p:nvCxnSpPr>
        <p:spPr>
          <a:xfrm>
            <a:off x="3057574" y="1200160"/>
            <a:ext cx="0" cy="3394500"/>
          </a:xfrm>
          <a:prstGeom prst="straightConnector1">
            <a:avLst/>
          </a:prstGeom>
          <a:noFill/>
          <a:ln cap="flat" cmpd="sng" w="12700">
            <a:solidFill>
              <a:srgbClr val="A5A5A5"/>
            </a:solidFill>
            <a:prstDash val="solid"/>
            <a:round/>
            <a:headEnd len="sm" w="sm" type="none"/>
            <a:tailEnd len="sm" w="sm" type="none"/>
          </a:ln>
        </p:spPr>
      </p:cxnSp>
      <p:sp>
        <p:nvSpPr>
          <p:cNvPr id="140" name="Google Shape;140;p24"/>
          <p:cNvSpPr txBox="1"/>
          <p:nvPr>
            <p:ph idx="1" type="body"/>
          </p:nvPr>
        </p:nvSpPr>
        <p:spPr>
          <a:xfrm>
            <a:off x="457489" y="1200151"/>
            <a:ext cx="2491500" cy="33939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41" name="Google Shape;141;p24"/>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142" name="Google Shape;142;p24"/>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43" name="Google Shape;143;p24"/>
          <p:cNvSpPr txBox="1"/>
          <p:nvPr>
            <p:ph idx="2"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44" name="Google Shape;144;p24"/>
          <p:cNvSpPr/>
          <p:nvPr>
            <p:ph idx="3" type="pic"/>
          </p:nvPr>
        </p:nvSpPr>
        <p:spPr>
          <a:xfrm>
            <a:off x="3164562" y="1200150"/>
            <a:ext cx="5521800" cy="1904400"/>
          </a:xfrm>
          <a:prstGeom prst="rect">
            <a:avLst/>
          </a:prstGeom>
          <a:noFill/>
          <a:ln>
            <a:noFill/>
          </a:ln>
        </p:spPr>
      </p:sp>
      <p:sp>
        <p:nvSpPr>
          <p:cNvPr id="145" name="Google Shape;145;p24"/>
          <p:cNvSpPr txBox="1"/>
          <p:nvPr>
            <p:ph idx="4" type="body"/>
          </p:nvPr>
        </p:nvSpPr>
        <p:spPr>
          <a:xfrm>
            <a:off x="3164258" y="3185976"/>
            <a:ext cx="5522400" cy="14082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hart Layout">
  <p:cSld name="6_Chart Layout">
    <p:spTree>
      <p:nvGrpSpPr>
        <p:cNvPr id="146" name="Shape 146"/>
        <p:cNvGrpSpPr/>
        <p:nvPr/>
      </p:nvGrpSpPr>
      <p:grpSpPr>
        <a:xfrm>
          <a:off x="0" y="0"/>
          <a:ext cx="0" cy="0"/>
          <a:chOff x="0" y="0"/>
          <a:chExt cx="0" cy="0"/>
        </a:xfrm>
      </p:grpSpPr>
      <p:cxnSp>
        <p:nvCxnSpPr>
          <p:cNvPr id="147" name="Google Shape;147;p25"/>
          <p:cNvCxnSpPr/>
          <p:nvPr/>
        </p:nvCxnSpPr>
        <p:spPr>
          <a:xfrm>
            <a:off x="3057574" y="1200160"/>
            <a:ext cx="0" cy="3394500"/>
          </a:xfrm>
          <a:prstGeom prst="straightConnector1">
            <a:avLst/>
          </a:prstGeom>
          <a:noFill/>
          <a:ln cap="flat" cmpd="sng" w="12700">
            <a:solidFill>
              <a:srgbClr val="A5A5A5"/>
            </a:solidFill>
            <a:prstDash val="solid"/>
            <a:round/>
            <a:headEnd len="sm" w="sm" type="none"/>
            <a:tailEnd len="sm" w="sm" type="none"/>
          </a:ln>
        </p:spPr>
      </p:cxnSp>
      <p:sp>
        <p:nvSpPr>
          <p:cNvPr id="148" name="Google Shape;148;p25"/>
          <p:cNvSpPr txBox="1"/>
          <p:nvPr>
            <p:ph idx="1" type="body"/>
          </p:nvPr>
        </p:nvSpPr>
        <p:spPr>
          <a:xfrm>
            <a:off x="457489" y="1200151"/>
            <a:ext cx="2491500" cy="33939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49" name="Google Shape;149;p25"/>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150" name="Google Shape;150;p25"/>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51" name="Google Shape;151;p25"/>
          <p:cNvSpPr txBox="1"/>
          <p:nvPr>
            <p:ph idx="2"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hart Layout">
  <p:cSld name="4_Chart Layout">
    <p:spTree>
      <p:nvGrpSpPr>
        <p:cNvPr id="152" name="Shape 152"/>
        <p:cNvGrpSpPr/>
        <p:nvPr/>
      </p:nvGrpSpPr>
      <p:grpSpPr>
        <a:xfrm>
          <a:off x="0" y="0"/>
          <a:ext cx="0" cy="0"/>
          <a:chOff x="0" y="0"/>
          <a:chExt cx="0" cy="0"/>
        </a:xfrm>
      </p:grpSpPr>
      <p:sp>
        <p:nvSpPr>
          <p:cNvPr id="153" name="Google Shape;153;p26"/>
          <p:cNvSpPr txBox="1"/>
          <p:nvPr>
            <p:ph idx="1" type="body"/>
          </p:nvPr>
        </p:nvSpPr>
        <p:spPr>
          <a:xfrm>
            <a:off x="457489" y="1200151"/>
            <a:ext cx="2491500" cy="33939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54" name="Google Shape;154;p26"/>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155" name="Google Shape;155;p26"/>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56" name="Google Shape;156;p26"/>
          <p:cNvSpPr txBox="1"/>
          <p:nvPr>
            <p:ph idx="2"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hart Layout">
  <p:cSld name="5_Chart Layout">
    <p:spTree>
      <p:nvGrpSpPr>
        <p:cNvPr id="157" name="Shape 157"/>
        <p:cNvGrpSpPr/>
        <p:nvPr/>
      </p:nvGrpSpPr>
      <p:grpSpPr>
        <a:xfrm>
          <a:off x="0" y="0"/>
          <a:ext cx="0" cy="0"/>
          <a:chOff x="0" y="0"/>
          <a:chExt cx="0" cy="0"/>
        </a:xfrm>
      </p:grpSpPr>
      <p:sp>
        <p:nvSpPr>
          <p:cNvPr id="158" name="Google Shape;158;p27"/>
          <p:cNvSpPr/>
          <p:nvPr/>
        </p:nvSpPr>
        <p:spPr>
          <a:xfrm flipH="1" rot="10800000">
            <a:off x="536374" y="515878"/>
            <a:ext cx="6649800" cy="30300"/>
          </a:xfrm>
          <a:prstGeom prst="rect">
            <a:avLst/>
          </a:prstGeom>
          <a:solidFill>
            <a:srgbClr val="BAA278"/>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159" name="Google Shape;159;p27"/>
          <p:cNvSpPr txBox="1"/>
          <p:nvPr>
            <p:ph type="title"/>
          </p:nvPr>
        </p:nvSpPr>
        <p:spPr>
          <a:xfrm>
            <a:off x="457200" y="143264"/>
            <a:ext cx="6728700" cy="372900"/>
          </a:xfrm>
          <a:prstGeom prst="rect">
            <a:avLst/>
          </a:prstGeom>
          <a:noFill/>
          <a:ln>
            <a:noFill/>
          </a:ln>
        </p:spPr>
        <p:txBody>
          <a:bodyPr anchorCtr="0" anchor="t" bIns="28525" lIns="57075" spcFirstLastPara="1" rIns="57075" wrap="square" tIns="28525">
            <a:noAutofit/>
          </a:bodyPr>
          <a:lstStyle>
            <a:lvl1pPr lvl="0" marR="0" rtl="0" algn="l">
              <a:lnSpc>
                <a:spcPct val="130000"/>
              </a:lnSpc>
              <a:spcBef>
                <a:spcPts val="0"/>
              </a:spcBef>
              <a:spcAft>
                <a:spcPts val="0"/>
              </a:spcAft>
              <a:buClr>
                <a:srgbClr val="08436E"/>
              </a:buClr>
              <a:buSzPts val="1600"/>
              <a:buFont typeface="Avenir"/>
              <a:buNone/>
              <a:defRPr b="1" i="0" sz="1600" u="none" cap="none" strike="noStrike">
                <a:solidFill>
                  <a:srgbClr val="08436E"/>
                </a:solidFill>
                <a:latin typeface="Avenir"/>
                <a:ea typeface="Avenir"/>
                <a:cs typeface="Avenir"/>
                <a:sym typeface="Avenir"/>
              </a:defRPr>
            </a:lvl1pPr>
            <a:lvl2pPr lvl="1"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900"/>
              <a:buFont typeface="Arial"/>
              <a:buNone/>
              <a:defRPr b="0" i="0" sz="1100" u="none" cap="none" strike="noStrike">
                <a:solidFill>
                  <a:srgbClr val="000000"/>
                </a:solidFill>
                <a:latin typeface="Arial"/>
                <a:ea typeface="Arial"/>
                <a:cs typeface="Arial"/>
                <a:sym typeface="Arial"/>
              </a:defRPr>
            </a:lvl9pPr>
          </a:lstStyle>
          <a:p/>
        </p:txBody>
      </p:sp>
      <p:sp>
        <p:nvSpPr>
          <p:cNvPr id="160" name="Google Shape;160;p27"/>
          <p:cNvSpPr txBox="1"/>
          <p:nvPr>
            <p:ph idx="1" type="body"/>
          </p:nvPr>
        </p:nvSpPr>
        <p:spPr>
          <a:xfrm>
            <a:off x="457489" y="546287"/>
            <a:ext cx="6728100" cy="294300"/>
          </a:xfrm>
          <a:prstGeom prst="rect">
            <a:avLst/>
          </a:prstGeom>
          <a:noFill/>
          <a:ln>
            <a:noFill/>
          </a:ln>
        </p:spPr>
        <p:txBody>
          <a:bodyPr anchorCtr="0" anchor="t" bIns="28525" lIns="57075" spcFirstLastPara="1" rIns="57075" wrap="square" tIns="28525">
            <a:noAutofit/>
          </a:bodyPr>
          <a:lstStyle>
            <a:lvl1pPr indent="-228600" lvl="0" marL="457200" marR="0" rtl="0" algn="l">
              <a:lnSpc>
                <a:spcPct val="100000"/>
              </a:lnSpc>
              <a:spcBef>
                <a:spcPts val="200"/>
              </a:spcBef>
              <a:spcAft>
                <a:spcPts val="0"/>
              </a:spcAft>
              <a:buClr>
                <a:srgbClr val="BAA278"/>
              </a:buClr>
              <a:buSzPts val="1100"/>
              <a:buFont typeface="Merriweather Sans"/>
              <a:buNone/>
              <a:defRPr b="1" i="0" sz="1100" u="none" cap="none" strike="noStrike">
                <a:solidFill>
                  <a:srgbClr val="08436E"/>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1" i="0" sz="1100" u="none" cap="none" strike="noStrike">
                <a:solidFill>
                  <a:srgbClr val="08436E"/>
                </a:solidFill>
                <a:latin typeface="Arial"/>
                <a:ea typeface="Arial"/>
                <a:cs typeface="Arial"/>
                <a:sym typeface="Arial"/>
              </a:defRPr>
            </a:lvl2pPr>
            <a:lvl3pPr indent="-292100" lvl="2" marL="1371600" marR="0" rtl="0" algn="l">
              <a:lnSpc>
                <a:spcPct val="100000"/>
              </a:lnSpc>
              <a:spcBef>
                <a:spcPts val="200"/>
              </a:spcBef>
              <a:spcAft>
                <a:spcPts val="0"/>
              </a:spcAft>
              <a:buClr>
                <a:srgbClr val="BAA278"/>
              </a:buClr>
              <a:buSzPts val="1000"/>
              <a:buFont typeface="Merriweather Sans"/>
              <a:buChar char="▸"/>
              <a:defRPr b="1" i="0" sz="1000" u="none" cap="none" strike="noStrike">
                <a:solidFill>
                  <a:srgbClr val="08436E"/>
                </a:solidFill>
                <a:latin typeface="Arial"/>
                <a:ea typeface="Arial"/>
                <a:cs typeface="Arial"/>
                <a:sym typeface="Arial"/>
              </a:defRPr>
            </a:lvl3pPr>
            <a:lvl4pPr indent="-285750" lvl="3" marL="1828800" marR="0" rtl="0" algn="l">
              <a:lnSpc>
                <a:spcPct val="100000"/>
              </a:lnSpc>
              <a:spcBef>
                <a:spcPts val="200"/>
              </a:spcBef>
              <a:spcAft>
                <a:spcPts val="0"/>
              </a:spcAft>
              <a:buClr>
                <a:srgbClr val="BAA278"/>
              </a:buClr>
              <a:buSzPts val="900"/>
              <a:buFont typeface="Merriweather Sans"/>
              <a:buChar char="▸"/>
              <a:defRPr b="1" i="0" sz="900" u="none" cap="none" strike="noStrike">
                <a:solidFill>
                  <a:srgbClr val="08436E"/>
                </a:solidFill>
                <a:latin typeface="Arial"/>
                <a:ea typeface="Arial"/>
                <a:cs typeface="Arial"/>
                <a:sym typeface="Arial"/>
              </a:defRPr>
            </a:lvl4pPr>
            <a:lvl5pPr indent="-292100" lvl="4" marL="2286000" marR="0" rtl="0" algn="r">
              <a:lnSpc>
                <a:spcPct val="100000"/>
              </a:lnSpc>
              <a:spcBef>
                <a:spcPts val="200"/>
              </a:spcBef>
              <a:spcAft>
                <a:spcPts val="0"/>
              </a:spcAft>
              <a:buClr>
                <a:srgbClr val="08436E"/>
              </a:buClr>
              <a:buSzPts val="1000"/>
              <a:buFont typeface="Arial"/>
              <a:buChar char="•"/>
              <a:defRPr b="1" i="0" sz="1000" u="none" cap="none" strike="noStrike">
                <a:solidFill>
                  <a:srgbClr val="08436E"/>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61" name="Google Shape;161;p27"/>
          <p:cNvSpPr txBox="1"/>
          <p:nvPr>
            <p:ph idx="2" type="body"/>
          </p:nvPr>
        </p:nvSpPr>
        <p:spPr>
          <a:xfrm>
            <a:off x="457489" y="1200151"/>
            <a:ext cx="8238000" cy="3393900"/>
          </a:xfrm>
          <a:prstGeom prst="rect">
            <a:avLst/>
          </a:prstGeom>
          <a:noFill/>
          <a:ln>
            <a:noFill/>
          </a:ln>
        </p:spPr>
        <p:txBody>
          <a:bodyPr anchorCtr="0" anchor="t" bIns="28525" lIns="57075" spcFirstLastPara="1" rIns="57075" wrap="square" tIns="28525">
            <a:noAutofit/>
          </a:bodyPr>
          <a:lstStyle>
            <a:lvl1pPr indent="-311150" lvl="0" marL="457200" marR="0" rtl="0" algn="l">
              <a:lnSpc>
                <a:spcPct val="100000"/>
              </a:lnSpc>
              <a:spcBef>
                <a:spcPts val="300"/>
              </a:spcBef>
              <a:spcAft>
                <a:spcPts val="0"/>
              </a:spcAft>
              <a:buClr>
                <a:srgbClr val="BAA278"/>
              </a:buClr>
              <a:buSzPts val="1300"/>
              <a:buFont typeface="Merriweather Sans"/>
              <a:buChar char="▸"/>
              <a:defRPr b="0" i="0" sz="1300" u="none" cap="none" strike="noStrike">
                <a:solidFill>
                  <a:srgbClr val="000000"/>
                </a:solidFill>
                <a:latin typeface="Avenir"/>
                <a:ea typeface="Avenir"/>
                <a:cs typeface="Avenir"/>
                <a:sym typeface="Avenir"/>
              </a:defRPr>
            </a:lvl1pPr>
            <a:lvl2pPr indent="-298450" lvl="1" marL="914400" marR="0" rtl="0" algn="l">
              <a:lnSpc>
                <a:spcPct val="100000"/>
              </a:lnSpc>
              <a:spcBef>
                <a:spcPts val="200"/>
              </a:spcBef>
              <a:spcAft>
                <a:spcPts val="0"/>
              </a:spcAft>
              <a:buClr>
                <a:srgbClr val="BAA278"/>
              </a:buClr>
              <a:buSzPts val="1100"/>
              <a:buFont typeface="Merriweather Sans"/>
              <a:buChar char="▸"/>
              <a:defRPr b="0" i="0" sz="1100" u="none" cap="none" strike="noStrike">
                <a:solidFill>
                  <a:srgbClr val="000000"/>
                </a:solidFill>
                <a:latin typeface="Avenir"/>
                <a:ea typeface="Avenir"/>
                <a:cs typeface="Avenir"/>
                <a:sym typeface="Avenir"/>
              </a:defRPr>
            </a:lvl2pPr>
            <a:lvl3pPr indent="-292100" lvl="2" marL="1371600" marR="0" rtl="0" algn="l">
              <a:lnSpc>
                <a:spcPct val="100000"/>
              </a:lnSpc>
              <a:spcBef>
                <a:spcPts val="200"/>
              </a:spcBef>
              <a:spcAft>
                <a:spcPts val="0"/>
              </a:spcAft>
              <a:buClr>
                <a:srgbClr val="BAA278"/>
              </a:buClr>
              <a:buSzPts val="1000"/>
              <a:buFont typeface="Merriweather Sans"/>
              <a:buChar char="▸"/>
              <a:defRPr b="0" i="0" sz="1000" u="none" cap="none" strike="noStrike">
                <a:solidFill>
                  <a:srgbClr val="000000"/>
                </a:solidFill>
                <a:latin typeface="Avenir"/>
                <a:ea typeface="Avenir"/>
                <a:cs typeface="Avenir"/>
                <a:sym typeface="Avenir"/>
              </a:defRPr>
            </a:lvl3pPr>
            <a:lvl4pPr indent="-285750" lvl="3" marL="1828800" marR="0" rtl="0" algn="l">
              <a:lnSpc>
                <a:spcPct val="100000"/>
              </a:lnSpc>
              <a:spcBef>
                <a:spcPts val="200"/>
              </a:spcBef>
              <a:spcAft>
                <a:spcPts val="0"/>
              </a:spcAft>
              <a:buClr>
                <a:srgbClr val="BAA278"/>
              </a:buClr>
              <a:buSzPts val="900"/>
              <a:buFont typeface="Merriweather Sans"/>
              <a:buChar char="▸"/>
              <a:defRPr b="0" i="0" sz="900" u="none" cap="none" strike="noStrike">
                <a:solidFill>
                  <a:srgbClr val="000000"/>
                </a:solidFill>
                <a:latin typeface="Avenir"/>
                <a:ea typeface="Avenir"/>
                <a:cs typeface="Avenir"/>
                <a:sym typeface="Avenir"/>
              </a:defRPr>
            </a:lvl4pPr>
            <a:lvl5pPr indent="-279400" lvl="4" marL="2286000" marR="0" rtl="0" algn="r">
              <a:lnSpc>
                <a:spcPct val="100000"/>
              </a:lnSpc>
              <a:spcBef>
                <a:spcPts val="200"/>
              </a:spcBef>
              <a:spcAft>
                <a:spcPts val="0"/>
              </a:spcAft>
              <a:buClr>
                <a:srgbClr val="595959"/>
              </a:buClr>
              <a:buSzPts val="800"/>
              <a:buFont typeface="Arial"/>
              <a:buChar char="•"/>
              <a:defRPr b="0" i="0" sz="800" u="none" cap="none" strike="noStrike">
                <a:solidFill>
                  <a:srgbClr val="595959"/>
                </a:solidFill>
                <a:latin typeface="Arial"/>
                <a:ea typeface="Arial"/>
                <a:cs typeface="Arial"/>
                <a:sym typeface="Arial"/>
              </a:defRPr>
            </a:lvl5pPr>
            <a:lvl6pPr indent="-317500" lvl="5" marL="27432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00000"/>
              </a:lnSpc>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6" Type="http://schemas.openxmlformats.org/officeDocument/2006/relationships/theme" Target="../theme/theme1.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p:nvPr/>
        </p:nvSpPr>
        <p:spPr>
          <a:xfrm>
            <a:off x="-1" y="4865444"/>
            <a:ext cx="9144000" cy="283500"/>
          </a:xfrm>
          <a:prstGeom prst="rect">
            <a:avLst/>
          </a:prstGeom>
          <a:solidFill>
            <a:srgbClr val="08436E"/>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1" i="0" sz="1300" u="none" cap="none" strike="noStrike">
              <a:solidFill>
                <a:schemeClr val="lt1"/>
              </a:solidFill>
              <a:latin typeface="Arial"/>
              <a:ea typeface="Arial"/>
              <a:cs typeface="Arial"/>
              <a:sym typeface="Arial"/>
            </a:endParaRPr>
          </a:p>
        </p:txBody>
      </p:sp>
      <p:sp>
        <p:nvSpPr>
          <p:cNvPr id="52" name="Google Shape;52;p13"/>
          <p:cNvSpPr/>
          <p:nvPr/>
        </p:nvSpPr>
        <p:spPr>
          <a:xfrm flipH="1" rot="10800000">
            <a:off x="-1" y="4849825"/>
            <a:ext cx="9144000" cy="30300"/>
          </a:xfrm>
          <a:prstGeom prst="rect">
            <a:avLst/>
          </a:prstGeom>
          <a:solidFill>
            <a:srgbClr val="1183CC"/>
          </a:solidFill>
          <a:ln>
            <a:noFill/>
          </a:ln>
        </p:spPr>
        <p:txBody>
          <a:bodyPr anchorCtr="0" anchor="ctr" bIns="28525" lIns="57075" spcFirstLastPara="1" rIns="57075" wrap="square" tIns="285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1183CC"/>
              </a:solidFill>
              <a:latin typeface="Calibri"/>
              <a:ea typeface="Calibri"/>
              <a:cs typeface="Calibri"/>
              <a:sym typeface="Calibri"/>
            </a:endParaRPr>
          </a:p>
        </p:txBody>
      </p:sp>
      <p:sp>
        <p:nvSpPr>
          <p:cNvPr id="53" name="Google Shape;53;p13"/>
          <p:cNvSpPr txBox="1"/>
          <p:nvPr/>
        </p:nvSpPr>
        <p:spPr>
          <a:xfrm>
            <a:off x="4747570" y="4929456"/>
            <a:ext cx="3982800" cy="150000"/>
          </a:xfrm>
          <a:prstGeom prst="rect">
            <a:avLst/>
          </a:prstGeom>
          <a:noFill/>
          <a:ln>
            <a:noFill/>
          </a:ln>
        </p:spPr>
        <p:txBody>
          <a:bodyPr anchorCtr="0" anchor="ctr" bIns="28525" lIns="57075" spcFirstLastPara="1" rIns="57075" wrap="square" tIns="28525">
            <a:spAutoFit/>
          </a:bodyPr>
          <a:lstStyle/>
          <a:p>
            <a:pPr indent="0" lvl="0" marL="0" marR="0" rtl="0" algn="r">
              <a:lnSpc>
                <a:spcPct val="100000"/>
              </a:lnSpc>
              <a:spcBef>
                <a:spcPts val="0"/>
              </a:spcBef>
              <a:spcAft>
                <a:spcPts val="0"/>
              </a:spcAft>
              <a:buClr>
                <a:srgbClr val="000000"/>
              </a:buClr>
              <a:buSzPts val="600"/>
              <a:buFont typeface="Arial"/>
              <a:buNone/>
            </a:pPr>
            <a:r>
              <a:rPr b="1" i="0" lang="en" sz="600" u="none" cap="none" strike="noStrike">
                <a:solidFill>
                  <a:srgbClr val="1183CC"/>
                </a:solidFill>
                <a:latin typeface="Avenir"/>
                <a:ea typeface="Avenir"/>
                <a:cs typeface="Avenir"/>
                <a:sym typeface="Avenir"/>
              </a:rPr>
              <a:t>THE GEORGE WASHINGTON UNIVERSITY</a:t>
            </a:r>
            <a:endParaRPr b="0" i="0" sz="900" u="none" cap="none" strike="noStrike">
              <a:solidFill>
                <a:srgbClr val="000000"/>
              </a:solidFill>
              <a:latin typeface="Arial"/>
              <a:ea typeface="Arial"/>
              <a:cs typeface="Arial"/>
              <a:sym typeface="Arial"/>
            </a:endParaRPr>
          </a:p>
        </p:txBody>
      </p:sp>
      <p:pic>
        <p:nvPicPr>
          <p:cNvPr descr="gw_txt_4cp_pos.eps" id="54" name="Google Shape;54;p13"/>
          <p:cNvPicPr preferRelativeResize="0"/>
          <p:nvPr/>
        </p:nvPicPr>
        <p:blipFill rotWithShape="1">
          <a:blip r:embed="rId1">
            <a:alphaModFix/>
          </a:blip>
          <a:srcRect b="0" l="0" r="0" t="0"/>
          <a:stretch/>
        </p:blipFill>
        <p:spPr>
          <a:xfrm>
            <a:off x="7694320" y="143266"/>
            <a:ext cx="642470" cy="490777"/>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7.png"/><Relationship Id="rId5" Type="http://schemas.openxmlformats.org/officeDocument/2006/relationships/image" Target="../media/image16.png"/><Relationship Id="rId6"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1.png"/><Relationship Id="rId4" Type="http://schemas.openxmlformats.org/officeDocument/2006/relationships/image" Target="../media/image2.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ctrTitle"/>
          </p:nvPr>
        </p:nvSpPr>
        <p:spPr>
          <a:xfrm>
            <a:off x="766031" y="1461920"/>
            <a:ext cx="7784100" cy="1104600"/>
          </a:xfrm>
          <a:prstGeom prst="rect">
            <a:avLst/>
          </a:prstGeom>
          <a:noFill/>
          <a:ln>
            <a:noFill/>
          </a:ln>
        </p:spPr>
        <p:txBody>
          <a:bodyPr anchorCtr="0" anchor="b" bIns="28525" lIns="57075" spcFirstLastPara="1" rIns="57075" wrap="square" tIns="28525">
            <a:noAutofit/>
          </a:bodyPr>
          <a:lstStyle/>
          <a:p>
            <a:pPr indent="0" lvl="0" marL="0" rtl="0" algn="l">
              <a:lnSpc>
                <a:spcPct val="115000"/>
              </a:lnSpc>
              <a:spcBef>
                <a:spcPts val="0"/>
              </a:spcBef>
              <a:spcAft>
                <a:spcPts val="0"/>
              </a:spcAft>
              <a:buClr>
                <a:schemeClr val="dk1"/>
              </a:buClr>
              <a:buSzPts val="700"/>
              <a:buFont typeface="Arial"/>
              <a:buNone/>
            </a:pPr>
            <a:r>
              <a:t/>
            </a:r>
            <a:endParaRPr>
              <a:solidFill>
                <a:schemeClr val="dk1"/>
              </a:solidFill>
              <a:latin typeface="Arial"/>
              <a:ea typeface="Arial"/>
              <a:cs typeface="Arial"/>
              <a:sym typeface="Arial"/>
            </a:endParaRPr>
          </a:p>
          <a:p>
            <a:pPr indent="0" lvl="0" marL="0" rtl="0" algn="ctr">
              <a:lnSpc>
                <a:spcPct val="115000"/>
              </a:lnSpc>
              <a:spcBef>
                <a:spcPts val="0"/>
              </a:spcBef>
              <a:spcAft>
                <a:spcPts val="0"/>
              </a:spcAft>
              <a:buClr>
                <a:schemeClr val="dk1"/>
              </a:buClr>
              <a:buSzPts val="700"/>
              <a:buFont typeface="Arial"/>
              <a:buNone/>
            </a:pPr>
            <a:r>
              <a:t/>
            </a:r>
            <a:endParaRPr sz="2600">
              <a:solidFill>
                <a:schemeClr val="dk2"/>
              </a:solidFill>
              <a:latin typeface="Arial"/>
              <a:ea typeface="Arial"/>
              <a:cs typeface="Arial"/>
              <a:sym typeface="Arial"/>
            </a:endParaRPr>
          </a:p>
          <a:p>
            <a:pPr indent="0" lvl="0" marL="0" rtl="0" algn="ctr">
              <a:lnSpc>
                <a:spcPct val="115000"/>
              </a:lnSpc>
              <a:spcBef>
                <a:spcPts val="0"/>
              </a:spcBef>
              <a:spcAft>
                <a:spcPts val="0"/>
              </a:spcAft>
              <a:buClr>
                <a:schemeClr val="dk1"/>
              </a:buClr>
              <a:buSzPts val="700"/>
              <a:buFont typeface="Arial"/>
              <a:buNone/>
            </a:pPr>
            <a:r>
              <a:rPr lang="en" sz="3000">
                <a:solidFill>
                  <a:schemeClr val="dk2"/>
                </a:solidFill>
                <a:latin typeface="Arial"/>
                <a:ea typeface="Arial"/>
                <a:cs typeface="Arial"/>
                <a:sym typeface="Arial"/>
              </a:rPr>
              <a:t>Using transformer to extract structure information for multi-sequences to boost function learning</a:t>
            </a:r>
            <a:endParaRPr sz="1900">
              <a:solidFill>
                <a:schemeClr val="dk2"/>
              </a:solidFill>
              <a:latin typeface="Arial"/>
              <a:ea typeface="Arial"/>
              <a:cs typeface="Arial"/>
              <a:sym typeface="Arial"/>
            </a:endParaRPr>
          </a:p>
        </p:txBody>
      </p:sp>
      <p:sp>
        <p:nvSpPr>
          <p:cNvPr id="168" name="Google Shape;168;p28"/>
          <p:cNvSpPr txBox="1"/>
          <p:nvPr>
            <p:ph idx="1" type="subTitle"/>
          </p:nvPr>
        </p:nvSpPr>
        <p:spPr>
          <a:xfrm>
            <a:off x="685800" y="2914650"/>
            <a:ext cx="7784100" cy="1314300"/>
          </a:xfrm>
          <a:prstGeom prst="rect">
            <a:avLst/>
          </a:prstGeom>
          <a:noFill/>
          <a:ln>
            <a:noFill/>
          </a:ln>
        </p:spPr>
        <p:txBody>
          <a:bodyPr anchorCtr="0" anchor="t" bIns="28525" lIns="57075" spcFirstLastPara="1" rIns="57075" wrap="square" tIns="28525">
            <a:noAutofit/>
          </a:bodyPr>
          <a:lstStyle/>
          <a:p>
            <a:pPr indent="0" lvl="0" marL="0" rtl="0" algn="ctr">
              <a:lnSpc>
                <a:spcPct val="100000"/>
              </a:lnSpc>
              <a:spcBef>
                <a:spcPts val="0"/>
              </a:spcBef>
              <a:spcAft>
                <a:spcPts val="0"/>
              </a:spcAft>
              <a:buSzPts val="1100"/>
              <a:buNone/>
            </a:pPr>
            <a:r>
              <a:rPr b="1" lang="en" sz="1600">
                <a:solidFill>
                  <a:schemeClr val="dk2"/>
                </a:solidFill>
              </a:rPr>
              <a:t> </a:t>
            </a:r>
            <a:r>
              <a:rPr b="1" lang="en" sz="1900">
                <a:solidFill>
                  <a:schemeClr val="dk2"/>
                </a:solidFill>
              </a:rPr>
              <a:t>Aihan Liu</a:t>
            </a:r>
            <a:r>
              <a:rPr b="1" lang="en" sz="1900">
                <a:solidFill>
                  <a:schemeClr val="dk2"/>
                </a:solidFill>
              </a:rPr>
              <a:t>, Hsueh-Yi Lu</a:t>
            </a:r>
            <a:endParaRPr b="1" sz="1900">
              <a:solidFill>
                <a:schemeClr val="dk2"/>
              </a:solidFill>
            </a:endParaRPr>
          </a:p>
          <a:p>
            <a:pPr indent="0" lvl="0" marL="0" rtl="0" algn="l">
              <a:lnSpc>
                <a:spcPct val="100000"/>
              </a:lnSpc>
              <a:spcBef>
                <a:spcPts val="200"/>
              </a:spcBef>
              <a:spcAft>
                <a:spcPts val="0"/>
              </a:spcAft>
              <a:buSzPts val="1100"/>
              <a:buNone/>
            </a:pPr>
            <a:r>
              <a:t/>
            </a:r>
            <a:endParaRPr b="1" sz="1900">
              <a:solidFill>
                <a:schemeClr val="dk2"/>
              </a:solidFill>
            </a:endParaRPr>
          </a:p>
          <a:p>
            <a:pPr indent="0" lvl="0" marL="0" rtl="0" algn="ctr">
              <a:lnSpc>
                <a:spcPct val="100000"/>
              </a:lnSpc>
              <a:spcBef>
                <a:spcPts val="200"/>
              </a:spcBef>
              <a:spcAft>
                <a:spcPts val="0"/>
              </a:spcAft>
              <a:buSzPts val="1100"/>
              <a:buNone/>
            </a:pPr>
            <a:r>
              <a:rPr b="1" lang="en" sz="1800">
                <a:solidFill>
                  <a:schemeClr val="dk2"/>
                </a:solidFill>
              </a:rPr>
              <a:t>May. 2023</a:t>
            </a:r>
            <a:endParaRPr b="1" sz="18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7"/>
          <p:cNvSpPr txBox="1"/>
          <p:nvPr>
            <p:ph type="title"/>
          </p:nvPr>
        </p:nvSpPr>
        <p:spPr>
          <a:xfrm>
            <a:off x="457200" y="502972"/>
            <a:ext cx="6728700" cy="372900"/>
          </a:xfrm>
          <a:prstGeom prst="rect">
            <a:avLst/>
          </a:prstGeom>
        </p:spPr>
        <p:txBody>
          <a:bodyPr anchorCtr="0" anchor="t" bIns="28525" lIns="57050" spcFirstLastPara="1" rIns="57050" wrap="square" tIns="28525">
            <a:noAutofit/>
          </a:bodyPr>
          <a:lstStyle/>
          <a:p>
            <a:pPr indent="0" lvl="0" marL="0" rtl="0" algn="l">
              <a:spcBef>
                <a:spcPts val="0"/>
              </a:spcBef>
              <a:spcAft>
                <a:spcPts val="0"/>
              </a:spcAft>
              <a:buNone/>
            </a:pPr>
            <a:r>
              <a:rPr lang="en" sz="2100"/>
              <a:t>deepBreaks</a:t>
            </a:r>
            <a:endParaRPr sz="2100"/>
          </a:p>
        </p:txBody>
      </p:sp>
      <p:pic>
        <p:nvPicPr>
          <p:cNvPr id="254" name="Google Shape;254;p37"/>
          <p:cNvPicPr preferRelativeResize="0"/>
          <p:nvPr/>
        </p:nvPicPr>
        <p:blipFill>
          <a:blip r:embed="rId3">
            <a:alphaModFix/>
          </a:blip>
          <a:stretch>
            <a:fillRect/>
          </a:stretch>
        </p:blipFill>
        <p:spPr>
          <a:xfrm>
            <a:off x="2644800" y="2407250"/>
            <a:ext cx="6285276" cy="1921175"/>
          </a:xfrm>
          <a:prstGeom prst="rect">
            <a:avLst/>
          </a:prstGeom>
          <a:noFill/>
          <a:ln>
            <a:noFill/>
          </a:ln>
        </p:spPr>
      </p:pic>
      <p:pic>
        <p:nvPicPr>
          <p:cNvPr id="255" name="Google Shape;255;p37"/>
          <p:cNvPicPr preferRelativeResize="0"/>
          <p:nvPr/>
        </p:nvPicPr>
        <p:blipFill>
          <a:blip r:embed="rId4">
            <a:alphaModFix/>
          </a:blip>
          <a:stretch>
            <a:fillRect/>
          </a:stretch>
        </p:blipFill>
        <p:spPr>
          <a:xfrm>
            <a:off x="197256" y="2689900"/>
            <a:ext cx="2396063" cy="1355875"/>
          </a:xfrm>
          <a:prstGeom prst="rect">
            <a:avLst/>
          </a:prstGeom>
          <a:noFill/>
          <a:ln>
            <a:noFill/>
          </a:ln>
        </p:spPr>
      </p:pic>
      <p:sp>
        <p:nvSpPr>
          <p:cNvPr id="256" name="Google Shape;256;p37"/>
          <p:cNvSpPr txBox="1"/>
          <p:nvPr/>
        </p:nvSpPr>
        <p:spPr>
          <a:xfrm>
            <a:off x="457200" y="984075"/>
            <a:ext cx="8334300" cy="11853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300">
                <a:solidFill>
                  <a:schemeClr val="dk2"/>
                </a:solidFill>
                <a:latin typeface="Verdana"/>
                <a:ea typeface="Verdana"/>
                <a:cs typeface="Verdana"/>
                <a:sym typeface="Verdana"/>
              </a:rPr>
              <a:t>A</a:t>
            </a:r>
            <a:r>
              <a:rPr lang="en" sz="1300">
                <a:solidFill>
                  <a:schemeClr val="dk2"/>
                </a:solidFill>
                <a:latin typeface="Verdana"/>
                <a:ea typeface="Verdana"/>
                <a:cs typeface="Verdana"/>
                <a:sym typeface="Verdana"/>
              </a:rPr>
              <a:t> tool that uses machine learning algorithms to identify and prioritize important positions in genotype-phenotype associations by fitting multiple models and selecting the best one based on cross-validation score, and then using that model to predict the phenotype based on the provided sequence and interpreting it to find the most discriminative positions.</a:t>
            </a:r>
            <a:endParaRPr sz="1300">
              <a:solidFill>
                <a:schemeClr val="dk2"/>
              </a:solidFill>
              <a:latin typeface="Verdana"/>
              <a:ea typeface="Verdana"/>
              <a:cs typeface="Verdana"/>
              <a:sym typeface="Verdana"/>
            </a:endParaRPr>
          </a:p>
          <a:p>
            <a:pPr indent="0" lvl="0" marL="0" rtl="0" algn="just">
              <a:spcBef>
                <a:spcPts val="0"/>
              </a:spcBef>
              <a:spcAft>
                <a:spcPts val="0"/>
              </a:spcAft>
              <a:buNone/>
            </a:pPr>
            <a:r>
              <a:t/>
            </a:r>
            <a:endParaRPr sz="1300"/>
          </a:p>
        </p:txBody>
      </p:sp>
      <p:cxnSp>
        <p:nvCxnSpPr>
          <p:cNvPr id="257" name="Google Shape;257;p37"/>
          <p:cNvCxnSpPr>
            <a:stCxn id="258" idx="2"/>
          </p:cNvCxnSpPr>
          <p:nvPr/>
        </p:nvCxnSpPr>
        <p:spPr>
          <a:xfrm flipH="1">
            <a:off x="1639475" y="2571750"/>
            <a:ext cx="86700" cy="264300"/>
          </a:xfrm>
          <a:prstGeom prst="straightConnector1">
            <a:avLst/>
          </a:prstGeom>
          <a:noFill/>
          <a:ln cap="flat" cmpd="sng" w="9525">
            <a:solidFill>
              <a:schemeClr val="accent6"/>
            </a:solidFill>
            <a:prstDash val="solid"/>
            <a:round/>
            <a:headEnd len="med" w="med" type="none"/>
            <a:tailEnd len="med" w="med" type="triangle"/>
          </a:ln>
        </p:spPr>
      </p:cxnSp>
      <p:sp>
        <p:nvSpPr>
          <p:cNvPr id="258" name="Google Shape;258;p37"/>
          <p:cNvSpPr txBox="1"/>
          <p:nvPr/>
        </p:nvSpPr>
        <p:spPr>
          <a:xfrm>
            <a:off x="1005875" y="2202450"/>
            <a:ext cx="1440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FF9900"/>
                </a:solidFill>
              </a:rPr>
              <a:t>important position</a:t>
            </a:r>
            <a:endParaRPr sz="1200">
              <a:solidFill>
                <a:srgbClr val="FF9900"/>
              </a:solidFill>
            </a:endParaRPr>
          </a:p>
        </p:txBody>
      </p:sp>
      <p:cxnSp>
        <p:nvCxnSpPr>
          <p:cNvPr id="259" name="Google Shape;259;p37"/>
          <p:cNvCxnSpPr>
            <a:stCxn id="260" idx="0"/>
          </p:cNvCxnSpPr>
          <p:nvPr/>
        </p:nvCxnSpPr>
        <p:spPr>
          <a:xfrm flipH="1" rot="10800000">
            <a:off x="1682825" y="3871475"/>
            <a:ext cx="145800" cy="229500"/>
          </a:xfrm>
          <a:prstGeom prst="straightConnector1">
            <a:avLst/>
          </a:prstGeom>
          <a:noFill/>
          <a:ln cap="flat" cmpd="sng" w="9525">
            <a:solidFill>
              <a:schemeClr val="accent6"/>
            </a:solidFill>
            <a:prstDash val="solid"/>
            <a:round/>
            <a:headEnd len="med" w="med" type="none"/>
            <a:tailEnd len="med" w="med" type="triangle"/>
          </a:ln>
        </p:spPr>
      </p:cxnSp>
      <p:sp>
        <p:nvSpPr>
          <p:cNvPr id="260" name="Google Shape;260;p37"/>
          <p:cNvSpPr txBox="1"/>
          <p:nvPr/>
        </p:nvSpPr>
        <p:spPr>
          <a:xfrm>
            <a:off x="1114475" y="4100975"/>
            <a:ext cx="1136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FF9900"/>
                </a:solidFill>
              </a:rPr>
              <a:t>Classification</a:t>
            </a:r>
            <a:endParaRPr sz="1200">
              <a:solidFill>
                <a:srgbClr val="FF99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8"/>
          <p:cNvSpPr txBox="1"/>
          <p:nvPr>
            <p:ph idx="1" type="body"/>
          </p:nvPr>
        </p:nvSpPr>
        <p:spPr>
          <a:xfrm>
            <a:off x="457500" y="1200150"/>
            <a:ext cx="8170500" cy="675600"/>
          </a:xfrm>
          <a:prstGeom prst="rect">
            <a:avLst/>
          </a:prstGeom>
        </p:spPr>
        <p:txBody>
          <a:bodyPr anchorCtr="0" anchor="t" bIns="28525" lIns="57050" spcFirstLastPara="1" rIns="57050" wrap="square" tIns="28525">
            <a:noAutofit/>
          </a:bodyPr>
          <a:lstStyle/>
          <a:p>
            <a:pPr indent="0" lvl="0" marL="0" rtl="0" algn="l">
              <a:spcBef>
                <a:spcPts val="300"/>
              </a:spcBef>
              <a:spcAft>
                <a:spcPts val="0"/>
              </a:spcAft>
              <a:buNone/>
            </a:pPr>
            <a:r>
              <a:rPr lang="en"/>
              <a:t>A</a:t>
            </a:r>
            <a:r>
              <a:rPr lang="en"/>
              <a:t> neural network designed to work with graph-structured data. We use a convolutional operation to aggregate information from a node's local neighborhood, enabling effective learning and prediction tasks on graphs.</a:t>
            </a:r>
            <a:endParaRPr/>
          </a:p>
          <a:p>
            <a:pPr indent="0" lvl="0" marL="0" rtl="0" algn="l">
              <a:spcBef>
                <a:spcPts val="300"/>
              </a:spcBef>
              <a:spcAft>
                <a:spcPts val="0"/>
              </a:spcAft>
              <a:buNone/>
            </a:pPr>
            <a:r>
              <a:t/>
            </a:r>
            <a:endParaRPr>
              <a:latin typeface="Arial"/>
              <a:ea typeface="Arial"/>
              <a:cs typeface="Arial"/>
              <a:sym typeface="Arial"/>
            </a:endParaRPr>
          </a:p>
          <a:p>
            <a:pPr indent="0" lvl="0" marL="0" rtl="0" algn="l">
              <a:spcBef>
                <a:spcPts val="300"/>
              </a:spcBef>
              <a:spcAft>
                <a:spcPts val="0"/>
              </a:spcAft>
              <a:buNone/>
            </a:pPr>
            <a:r>
              <a:t/>
            </a:r>
            <a:endParaRPr>
              <a:latin typeface="Arial"/>
              <a:ea typeface="Arial"/>
              <a:cs typeface="Arial"/>
              <a:sym typeface="Arial"/>
            </a:endParaRPr>
          </a:p>
          <a:p>
            <a:pPr indent="0" lvl="0" marL="0" rtl="0" algn="l">
              <a:spcBef>
                <a:spcPts val="300"/>
              </a:spcBef>
              <a:spcAft>
                <a:spcPts val="0"/>
              </a:spcAft>
              <a:buNone/>
            </a:pPr>
            <a:r>
              <a:t/>
            </a:r>
            <a:endParaRPr>
              <a:latin typeface="Arial"/>
              <a:ea typeface="Arial"/>
              <a:cs typeface="Arial"/>
              <a:sym typeface="Arial"/>
            </a:endParaRPr>
          </a:p>
          <a:p>
            <a:pPr indent="0" lvl="0" marL="0" rtl="0" algn="l">
              <a:spcBef>
                <a:spcPts val="300"/>
              </a:spcBef>
              <a:spcAft>
                <a:spcPts val="0"/>
              </a:spcAft>
              <a:buNone/>
            </a:pPr>
            <a:r>
              <a:t/>
            </a:r>
            <a:endParaRPr>
              <a:latin typeface="Arial"/>
              <a:ea typeface="Arial"/>
              <a:cs typeface="Arial"/>
              <a:sym typeface="Arial"/>
            </a:endParaRPr>
          </a:p>
        </p:txBody>
      </p:sp>
      <p:sp>
        <p:nvSpPr>
          <p:cNvPr id="266" name="Google Shape;266;p38"/>
          <p:cNvSpPr txBox="1"/>
          <p:nvPr>
            <p:ph type="title"/>
          </p:nvPr>
        </p:nvSpPr>
        <p:spPr>
          <a:xfrm>
            <a:off x="457200" y="502972"/>
            <a:ext cx="6728700" cy="372900"/>
          </a:xfrm>
          <a:prstGeom prst="rect">
            <a:avLst/>
          </a:prstGeom>
        </p:spPr>
        <p:txBody>
          <a:bodyPr anchorCtr="0" anchor="t" bIns="28525" lIns="57050" spcFirstLastPara="1" rIns="57050" wrap="square" tIns="28525">
            <a:noAutofit/>
          </a:bodyPr>
          <a:lstStyle/>
          <a:p>
            <a:pPr indent="0" lvl="0" marL="0" rtl="0" algn="l">
              <a:spcBef>
                <a:spcPts val="0"/>
              </a:spcBef>
              <a:spcAft>
                <a:spcPts val="0"/>
              </a:spcAft>
              <a:buNone/>
            </a:pPr>
            <a:r>
              <a:rPr lang="en" sz="2100"/>
              <a:t>Graph </a:t>
            </a:r>
            <a:r>
              <a:rPr lang="en" sz="2100"/>
              <a:t>Convolutional</a:t>
            </a:r>
            <a:r>
              <a:rPr lang="en" sz="2100"/>
              <a:t> Network (GCN)</a:t>
            </a:r>
            <a:endParaRPr sz="2100"/>
          </a:p>
        </p:txBody>
      </p:sp>
      <p:pic>
        <p:nvPicPr>
          <p:cNvPr id="267" name="Google Shape;267;p38"/>
          <p:cNvPicPr preferRelativeResize="0"/>
          <p:nvPr/>
        </p:nvPicPr>
        <p:blipFill>
          <a:blip r:embed="rId3">
            <a:alphaModFix/>
          </a:blip>
          <a:stretch>
            <a:fillRect/>
          </a:stretch>
        </p:blipFill>
        <p:spPr>
          <a:xfrm>
            <a:off x="5386675" y="3058199"/>
            <a:ext cx="2836567" cy="1342826"/>
          </a:xfrm>
          <a:prstGeom prst="rect">
            <a:avLst/>
          </a:prstGeom>
          <a:noFill/>
          <a:ln>
            <a:noFill/>
          </a:ln>
        </p:spPr>
      </p:pic>
      <p:grpSp>
        <p:nvGrpSpPr>
          <p:cNvPr id="268" name="Google Shape;268;p38"/>
          <p:cNvGrpSpPr/>
          <p:nvPr/>
        </p:nvGrpSpPr>
        <p:grpSpPr>
          <a:xfrm>
            <a:off x="413125" y="2397300"/>
            <a:ext cx="4483825" cy="1880550"/>
            <a:chOff x="457200" y="2586175"/>
            <a:chExt cx="4483825" cy="1880550"/>
          </a:xfrm>
        </p:grpSpPr>
        <p:pic>
          <p:nvPicPr>
            <p:cNvPr id="269" name="Google Shape;269;p38"/>
            <p:cNvPicPr preferRelativeResize="0"/>
            <p:nvPr/>
          </p:nvPicPr>
          <p:blipFill>
            <a:blip r:embed="rId4">
              <a:alphaModFix/>
            </a:blip>
            <a:stretch>
              <a:fillRect/>
            </a:stretch>
          </p:blipFill>
          <p:spPr>
            <a:xfrm>
              <a:off x="457500" y="3123900"/>
              <a:ext cx="4483525" cy="1342825"/>
            </a:xfrm>
            <a:prstGeom prst="rect">
              <a:avLst/>
            </a:prstGeom>
            <a:noFill/>
            <a:ln>
              <a:noFill/>
            </a:ln>
          </p:spPr>
        </p:pic>
        <p:sp>
          <p:nvSpPr>
            <p:cNvPr id="270" name="Google Shape;270;p38"/>
            <p:cNvSpPr txBox="1"/>
            <p:nvPr/>
          </p:nvSpPr>
          <p:spPr>
            <a:xfrm>
              <a:off x="457200" y="2586175"/>
              <a:ext cx="2070300" cy="3849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lang="en" sz="1300">
                  <a:solidFill>
                    <a:schemeClr val="accent6"/>
                  </a:solidFill>
                </a:rPr>
                <a:t>sequence + contact map</a:t>
              </a:r>
              <a:endParaRPr sz="1300">
                <a:solidFill>
                  <a:schemeClr val="accent6"/>
                </a:solidFill>
              </a:endParaRPr>
            </a:p>
          </p:txBody>
        </p:sp>
        <p:cxnSp>
          <p:nvCxnSpPr>
            <p:cNvPr id="271" name="Google Shape;271;p38"/>
            <p:cNvCxnSpPr>
              <a:stCxn id="270" idx="2"/>
            </p:cNvCxnSpPr>
            <p:nvPr/>
          </p:nvCxnSpPr>
          <p:spPr>
            <a:xfrm flipH="1">
              <a:off x="1362750" y="2971075"/>
              <a:ext cx="129600" cy="174900"/>
            </a:xfrm>
            <a:prstGeom prst="straightConnector1">
              <a:avLst/>
            </a:prstGeom>
            <a:noFill/>
            <a:ln cap="flat" cmpd="sng" w="9525">
              <a:solidFill>
                <a:schemeClr val="accent6"/>
              </a:solidFill>
              <a:prstDash val="solid"/>
              <a:round/>
              <a:headEnd len="med" w="med" type="none"/>
              <a:tailEnd len="med" w="med" type="triangle"/>
            </a:ln>
          </p:spPr>
        </p:cxnSp>
        <p:sp>
          <p:nvSpPr>
            <p:cNvPr id="272" name="Google Shape;272;p38"/>
            <p:cNvSpPr txBox="1"/>
            <p:nvPr/>
          </p:nvSpPr>
          <p:spPr>
            <a:xfrm>
              <a:off x="3239775" y="2593975"/>
              <a:ext cx="1136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FF9900"/>
                  </a:solidFill>
                </a:rPr>
                <a:t>Classification</a:t>
              </a:r>
              <a:endParaRPr sz="1200">
                <a:solidFill>
                  <a:srgbClr val="FF9900"/>
                </a:solidFill>
              </a:endParaRPr>
            </a:p>
          </p:txBody>
        </p:sp>
        <p:cxnSp>
          <p:nvCxnSpPr>
            <p:cNvPr id="273" name="Google Shape;273;p38"/>
            <p:cNvCxnSpPr>
              <a:stCxn id="272" idx="2"/>
            </p:cNvCxnSpPr>
            <p:nvPr/>
          </p:nvCxnSpPr>
          <p:spPr>
            <a:xfrm>
              <a:off x="3808125" y="2963275"/>
              <a:ext cx="198900" cy="215700"/>
            </a:xfrm>
            <a:prstGeom prst="straightConnector1">
              <a:avLst/>
            </a:prstGeom>
            <a:noFill/>
            <a:ln cap="flat" cmpd="sng" w="9525">
              <a:solidFill>
                <a:schemeClr val="accent6"/>
              </a:solidFill>
              <a:prstDash val="solid"/>
              <a:round/>
              <a:headEnd len="med" w="med" type="none"/>
              <a:tailEnd len="med" w="med" type="triangle"/>
            </a:ln>
          </p:spPr>
        </p:cxnSp>
      </p:grpSp>
      <p:grpSp>
        <p:nvGrpSpPr>
          <p:cNvPr id="274" name="Google Shape;274;p38"/>
          <p:cNvGrpSpPr/>
          <p:nvPr/>
        </p:nvGrpSpPr>
        <p:grpSpPr>
          <a:xfrm>
            <a:off x="4720025" y="1801863"/>
            <a:ext cx="3945725" cy="1202126"/>
            <a:chOff x="4625600" y="1769013"/>
            <a:chExt cx="3945725" cy="1202126"/>
          </a:xfrm>
        </p:grpSpPr>
        <p:pic>
          <p:nvPicPr>
            <p:cNvPr id="275" name="Google Shape;275;p38"/>
            <p:cNvPicPr preferRelativeResize="0"/>
            <p:nvPr/>
          </p:nvPicPr>
          <p:blipFill>
            <a:blip r:embed="rId5">
              <a:alphaModFix/>
            </a:blip>
            <a:stretch>
              <a:fillRect/>
            </a:stretch>
          </p:blipFill>
          <p:spPr>
            <a:xfrm>
              <a:off x="4625600" y="1769013"/>
              <a:ext cx="2864900" cy="1202126"/>
            </a:xfrm>
            <a:prstGeom prst="rect">
              <a:avLst/>
            </a:prstGeom>
            <a:noFill/>
            <a:ln>
              <a:noFill/>
            </a:ln>
          </p:spPr>
        </p:pic>
        <p:pic>
          <p:nvPicPr>
            <p:cNvPr id="276" name="Google Shape;276;p38"/>
            <p:cNvPicPr preferRelativeResize="0"/>
            <p:nvPr/>
          </p:nvPicPr>
          <p:blipFill>
            <a:blip r:embed="rId6">
              <a:alphaModFix/>
            </a:blip>
            <a:stretch>
              <a:fillRect/>
            </a:stretch>
          </p:blipFill>
          <p:spPr>
            <a:xfrm>
              <a:off x="7788550" y="2118675"/>
              <a:ext cx="782775" cy="776850"/>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9"/>
          <p:cNvSpPr txBox="1"/>
          <p:nvPr>
            <p:ph type="ctrTitle"/>
          </p:nvPr>
        </p:nvSpPr>
        <p:spPr>
          <a:xfrm>
            <a:off x="679972" y="2085303"/>
            <a:ext cx="7784100" cy="1102500"/>
          </a:xfrm>
          <a:prstGeom prst="rect">
            <a:avLst/>
          </a:prstGeom>
        </p:spPr>
        <p:txBody>
          <a:bodyPr anchorCtr="0" anchor="t" bIns="28525" lIns="57075" spcFirstLastPara="1" rIns="57075" wrap="square" tIns="28525">
            <a:noAutofit/>
          </a:bodyPr>
          <a:lstStyle/>
          <a:p>
            <a:pPr indent="0" lvl="0" marL="0" rtl="0" algn="ctr">
              <a:spcBef>
                <a:spcPts val="0"/>
              </a:spcBef>
              <a:spcAft>
                <a:spcPts val="0"/>
              </a:spcAft>
              <a:buNone/>
            </a:pPr>
            <a:r>
              <a:rPr lang="en" sz="3400"/>
              <a:t>Results &amp; Conclusions</a:t>
            </a:r>
            <a:endParaRPr/>
          </a:p>
          <a:p>
            <a:pPr indent="279400" lvl="0" marL="486410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0"/>
          <p:cNvSpPr txBox="1"/>
          <p:nvPr>
            <p:ph idx="1" type="body"/>
          </p:nvPr>
        </p:nvSpPr>
        <p:spPr>
          <a:xfrm>
            <a:off x="457489" y="546287"/>
            <a:ext cx="6728100" cy="294300"/>
          </a:xfrm>
          <a:prstGeom prst="rect">
            <a:avLst/>
          </a:prstGeom>
        </p:spPr>
        <p:txBody>
          <a:bodyPr anchorCtr="0" anchor="t" bIns="28525" lIns="57075" spcFirstLastPara="1" rIns="57075" wrap="square" tIns="28525">
            <a:noAutofit/>
          </a:bodyPr>
          <a:lstStyle/>
          <a:p>
            <a:pPr indent="0" lvl="0" marL="0" rtl="0" algn="l">
              <a:spcBef>
                <a:spcPts val="200"/>
              </a:spcBef>
              <a:spcAft>
                <a:spcPts val="0"/>
              </a:spcAft>
              <a:buNone/>
            </a:pPr>
            <a:r>
              <a:rPr lang="en" sz="2200"/>
              <a:t>Cut Numbers</a:t>
            </a:r>
            <a:endParaRPr sz="2200"/>
          </a:p>
        </p:txBody>
      </p:sp>
      <p:sp>
        <p:nvSpPr>
          <p:cNvPr id="288" name="Google Shape;288;p40"/>
          <p:cNvSpPr txBox="1"/>
          <p:nvPr>
            <p:ph type="title"/>
          </p:nvPr>
        </p:nvSpPr>
        <p:spPr>
          <a:xfrm>
            <a:off x="457200" y="143264"/>
            <a:ext cx="6728700" cy="372900"/>
          </a:xfrm>
          <a:prstGeom prst="rect">
            <a:avLst/>
          </a:prstGeom>
        </p:spPr>
        <p:txBody>
          <a:bodyPr anchorCtr="0" anchor="t" bIns="28525" lIns="57075" spcFirstLastPara="1" rIns="57075" wrap="square" tIns="28525">
            <a:noAutofit/>
          </a:bodyPr>
          <a:lstStyle/>
          <a:p>
            <a:pPr indent="0" lvl="0" marL="0" rtl="0" algn="l">
              <a:spcBef>
                <a:spcPts val="0"/>
              </a:spcBef>
              <a:spcAft>
                <a:spcPts val="0"/>
              </a:spcAft>
              <a:buNone/>
            </a:pPr>
            <a:r>
              <a:rPr lang="en" sz="2100">
                <a:latin typeface="Verdana"/>
                <a:ea typeface="Verdana"/>
                <a:cs typeface="Verdana"/>
                <a:sym typeface="Verdana"/>
              </a:rPr>
              <a:t>Results</a:t>
            </a:r>
            <a:endParaRPr sz="2100">
              <a:latin typeface="Verdana"/>
              <a:ea typeface="Verdana"/>
              <a:cs typeface="Verdana"/>
              <a:sym typeface="Verdana"/>
            </a:endParaRPr>
          </a:p>
        </p:txBody>
      </p:sp>
      <p:pic>
        <p:nvPicPr>
          <p:cNvPr id="289" name="Google Shape;289;p40"/>
          <p:cNvPicPr preferRelativeResize="0"/>
          <p:nvPr/>
        </p:nvPicPr>
        <p:blipFill>
          <a:blip r:embed="rId3">
            <a:alphaModFix/>
          </a:blip>
          <a:stretch>
            <a:fillRect/>
          </a:stretch>
        </p:blipFill>
        <p:spPr>
          <a:xfrm>
            <a:off x="5037550" y="1367075"/>
            <a:ext cx="3480199" cy="2650751"/>
          </a:xfrm>
          <a:prstGeom prst="rect">
            <a:avLst/>
          </a:prstGeom>
          <a:noFill/>
          <a:ln>
            <a:noFill/>
          </a:ln>
        </p:spPr>
      </p:pic>
      <p:pic>
        <p:nvPicPr>
          <p:cNvPr id="290" name="Google Shape;290;p40"/>
          <p:cNvPicPr preferRelativeResize="0"/>
          <p:nvPr/>
        </p:nvPicPr>
        <p:blipFill>
          <a:blip r:embed="rId4">
            <a:alphaModFix/>
          </a:blip>
          <a:stretch>
            <a:fillRect/>
          </a:stretch>
        </p:blipFill>
        <p:spPr>
          <a:xfrm>
            <a:off x="457200" y="1315075"/>
            <a:ext cx="4532974" cy="27027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1"/>
          <p:cNvSpPr txBox="1"/>
          <p:nvPr>
            <p:ph idx="1" type="body"/>
          </p:nvPr>
        </p:nvSpPr>
        <p:spPr>
          <a:xfrm>
            <a:off x="457489" y="546287"/>
            <a:ext cx="6728100" cy="294300"/>
          </a:xfrm>
          <a:prstGeom prst="rect">
            <a:avLst/>
          </a:prstGeom>
        </p:spPr>
        <p:txBody>
          <a:bodyPr anchorCtr="0" anchor="t" bIns="28525" lIns="57075" spcFirstLastPara="1" rIns="57075" wrap="square" tIns="28525">
            <a:noAutofit/>
          </a:bodyPr>
          <a:lstStyle/>
          <a:p>
            <a:pPr indent="0" lvl="0" marL="0" rtl="0" algn="l">
              <a:spcBef>
                <a:spcPts val="200"/>
              </a:spcBef>
              <a:spcAft>
                <a:spcPts val="0"/>
              </a:spcAft>
              <a:buNone/>
            </a:pPr>
            <a:r>
              <a:rPr lang="en" sz="2200"/>
              <a:t>deepBreaks</a:t>
            </a:r>
            <a:endParaRPr sz="2200"/>
          </a:p>
        </p:txBody>
      </p:sp>
      <p:sp>
        <p:nvSpPr>
          <p:cNvPr id="296" name="Google Shape;296;p41"/>
          <p:cNvSpPr txBox="1"/>
          <p:nvPr>
            <p:ph type="title"/>
          </p:nvPr>
        </p:nvSpPr>
        <p:spPr>
          <a:xfrm>
            <a:off x="457200" y="143264"/>
            <a:ext cx="6728700" cy="372900"/>
          </a:xfrm>
          <a:prstGeom prst="rect">
            <a:avLst/>
          </a:prstGeom>
        </p:spPr>
        <p:txBody>
          <a:bodyPr anchorCtr="0" anchor="t" bIns="28525" lIns="57075" spcFirstLastPara="1" rIns="57075" wrap="square" tIns="28525">
            <a:noAutofit/>
          </a:bodyPr>
          <a:lstStyle/>
          <a:p>
            <a:pPr indent="0" lvl="0" marL="0" rtl="0" algn="l">
              <a:spcBef>
                <a:spcPts val="0"/>
              </a:spcBef>
              <a:spcAft>
                <a:spcPts val="0"/>
              </a:spcAft>
              <a:buNone/>
            </a:pPr>
            <a:r>
              <a:rPr lang="en" sz="2100">
                <a:latin typeface="Verdana"/>
                <a:ea typeface="Verdana"/>
                <a:cs typeface="Verdana"/>
                <a:sym typeface="Verdana"/>
              </a:rPr>
              <a:t>Results</a:t>
            </a:r>
            <a:endParaRPr sz="2100">
              <a:latin typeface="Verdana"/>
              <a:ea typeface="Verdana"/>
              <a:cs typeface="Verdana"/>
              <a:sym typeface="Verdana"/>
            </a:endParaRPr>
          </a:p>
        </p:txBody>
      </p:sp>
      <p:sp>
        <p:nvSpPr>
          <p:cNvPr id="297" name="Google Shape;297;p41"/>
          <p:cNvSpPr txBox="1"/>
          <p:nvPr>
            <p:ph idx="2" type="body"/>
          </p:nvPr>
        </p:nvSpPr>
        <p:spPr>
          <a:xfrm>
            <a:off x="457200" y="1054450"/>
            <a:ext cx="2418000" cy="3792900"/>
          </a:xfrm>
          <a:prstGeom prst="rect">
            <a:avLst/>
          </a:prstGeom>
        </p:spPr>
        <p:txBody>
          <a:bodyPr anchorCtr="0" anchor="t" bIns="28525" lIns="57075" spcFirstLastPara="1" rIns="57075" wrap="square" tIns="28525">
            <a:noAutofit/>
          </a:bodyPr>
          <a:lstStyle/>
          <a:p>
            <a:pPr indent="0" lvl="0" marL="0" rtl="0" algn="l">
              <a:spcBef>
                <a:spcPts val="300"/>
              </a:spcBef>
              <a:spcAft>
                <a:spcPts val="0"/>
              </a:spcAft>
              <a:buClr>
                <a:schemeClr val="dk1"/>
              </a:buClr>
              <a:buSzPts val="1100"/>
              <a:buFont typeface="Arial"/>
              <a:buNone/>
            </a:pPr>
            <a:r>
              <a:t/>
            </a:r>
            <a:endParaRPr b="1" sz="1600">
              <a:solidFill>
                <a:schemeClr val="dk2"/>
              </a:solidFill>
              <a:latin typeface="Verdana"/>
              <a:ea typeface="Verdana"/>
              <a:cs typeface="Verdana"/>
              <a:sym typeface="Verdana"/>
            </a:endParaRPr>
          </a:p>
          <a:p>
            <a:pPr indent="0" lvl="0" marL="0" rtl="0" algn="l">
              <a:spcBef>
                <a:spcPts val="300"/>
              </a:spcBef>
              <a:spcAft>
                <a:spcPts val="0"/>
              </a:spcAft>
              <a:buClr>
                <a:schemeClr val="dk1"/>
              </a:buClr>
              <a:buSzPts val="1100"/>
              <a:buFont typeface="Arial"/>
              <a:buNone/>
            </a:pPr>
            <a:r>
              <a:rPr b="1" lang="en" sz="1600">
                <a:solidFill>
                  <a:schemeClr val="dk2"/>
                </a:solidFill>
                <a:latin typeface="Verdana"/>
                <a:ea typeface="Verdana"/>
                <a:cs typeface="Verdana"/>
                <a:sym typeface="Verdana"/>
              </a:rPr>
              <a:t>Certain positions appear significantly more relevant than others. </a:t>
            </a:r>
            <a:endParaRPr b="1" sz="1600">
              <a:solidFill>
                <a:schemeClr val="dk2"/>
              </a:solidFill>
              <a:latin typeface="Verdana"/>
              <a:ea typeface="Verdana"/>
              <a:cs typeface="Verdana"/>
              <a:sym typeface="Verdana"/>
            </a:endParaRPr>
          </a:p>
          <a:p>
            <a:pPr indent="0" lvl="0" marL="0" rtl="0" algn="l">
              <a:spcBef>
                <a:spcPts val="300"/>
              </a:spcBef>
              <a:spcAft>
                <a:spcPts val="0"/>
              </a:spcAft>
              <a:buClr>
                <a:schemeClr val="dk1"/>
              </a:buClr>
              <a:buSzPts val="1100"/>
              <a:buFont typeface="Arial"/>
              <a:buNone/>
            </a:pPr>
            <a:r>
              <a:t/>
            </a:r>
            <a:endParaRPr sz="1600">
              <a:solidFill>
                <a:schemeClr val="dk2"/>
              </a:solidFill>
              <a:latin typeface="Verdana"/>
              <a:ea typeface="Verdana"/>
              <a:cs typeface="Verdana"/>
              <a:sym typeface="Verdana"/>
            </a:endParaRPr>
          </a:p>
          <a:p>
            <a:pPr indent="0" lvl="0" marL="0" rtl="0" algn="l">
              <a:spcBef>
                <a:spcPts val="300"/>
              </a:spcBef>
              <a:spcAft>
                <a:spcPts val="0"/>
              </a:spcAft>
              <a:buClr>
                <a:schemeClr val="dk1"/>
              </a:buClr>
              <a:buSzPts val="1100"/>
              <a:buFont typeface="Arial"/>
              <a:buNone/>
            </a:pPr>
            <a:r>
              <a:t/>
            </a:r>
            <a:endParaRPr sz="1600">
              <a:solidFill>
                <a:schemeClr val="dk2"/>
              </a:solidFill>
              <a:latin typeface="Verdana"/>
              <a:ea typeface="Verdana"/>
              <a:cs typeface="Verdana"/>
              <a:sym typeface="Verdana"/>
            </a:endParaRPr>
          </a:p>
          <a:p>
            <a:pPr indent="0" lvl="0" marL="0" rtl="0" algn="l">
              <a:spcBef>
                <a:spcPts val="300"/>
              </a:spcBef>
              <a:spcAft>
                <a:spcPts val="0"/>
              </a:spcAft>
              <a:buClr>
                <a:schemeClr val="dk1"/>
              </a:buClr>
              <a:buSzPts val="1100"/>
              <a:buFont typeface="Arial"/>
              <a:buNone/>
            </a:pPr>
            <a:r>
              <a:rPr lang="en" sz="1600">
                <a:solidFill>
                  <a:schemeClr val="dk2"/>
                </a:solidFill>
                <a:latin typeface="Verdana"/>
                <a:ea typeface="Verdana"/>
                <a:cs typeface="Verdana"/>
                <a:sym typeface="Verdana"/>
              </a:rPr>
              <a:t>Logistic Regression </a:t>
            </a:r>
            <a:endParaRPr sz="1600">
              <a:solidFill>
                <a:schemeClr val="dk2"/>
              </a:solidFill>
              <a:latin typeface="Verdana"/>
              <a:ea typeface="Verdana"/>
              <a:cs typeface="Verdana"/>
              <a:sym typeface="Verdana"/>
            </a:endParaRPr>
          </a:p>
          <a:p>
            <a:pPr indent="0" lvl="0" marL="0" rtl="0" algn="l">
              <a:spcBef>
                <a:spcPts val="300"/>
              </a:spcBef>
              <a:spcAft>
                <a:spcPts val="0"/>
              </a:spcAft>
              <a:buClr>
                <a:schemeClr val="dk1"/>
              </a:buClr>
              <a:buSzPts val="1100"/>
              <a:buFont typeface="Arial"/>
              <a:buNone/>
            </a:pPr>
            <a:r>
              <a:rPr lang="en" sz="1600">
                <a:solidFill>
                  <a:schemeClr val="dk2"/>
                </a:solidFill>
                <a:latin typeface="Verdana"/>
                <a:ea typeface="Verdana"/>
                <a:cs typeface="Verdana"/>
                <a:sym typeface="Verdana"/>
              </a:rPr>
              <a:t>(with default parameters)- </a:t>
            </a:r>
            <a:endParaRPr sz="1600">
              <a:solidFill>
                <a:schemeClr val="dk2"/>
              </a:solidFill>
              <a:latin typeface="Verdana"/>
              <a:ea typeface="Verdana"/>
              <a:cs typeface="Verdana"/>
              <a:sym typeface="Verdana"/>
            </a:endParaRPr>
          </a:p>
          <a:p>
            <a:pPr indent="0" lvl="0" marL="0" rtl="0" algn="l">
              <a:spcBef>
                <a:spcPts val="300"/>
              </a:spcBef>
              <a:spcAft>
                <a:spcPts val="0"/>
              </a:spcAft>
              <a:buClr>
                <a:schemeClr val="dk1"/>
              </a:buClr>
              <a:buSzPts val="1100"/>
              <a:buFont typeface="Arial"/>
              <a:buNone/>
            </a:pPr>
            <a:r>
              <a:rPr lang="en" sz="1600">
                <a:solidFill>
                  <a:schemeClr val="dk2"/>
                </a:solidFill>
                <a:latin typeface="Verdana"/>
                <a:ea typeface="Verdana"/>
                <a:cs typeface="Verdana"/>
                <a:sym typeface="Verdana"/>
              </a:rPr>
              <a:t>99.25% Accuracy</a:t>
            </a:r>
            <a:endParaRPr/>
          </a:p>
        </p:txBody>
      </p:sp>
      <p:pic>
        <p:nvPicPr>
          <p:cNvPr id="298" name="Google Shape;298;p41"/>
          <p:cNvPicPr preferRelativeResize="0"/>
          <p:nvPr/>
        </p:nvPicPr>
        <p:blipFill>
          <a:blip r:embed="rId3">
            <a:alphaModFix/>
          </a:blip>
          <a:stretch>
            <a:fillRect/>
          </a:stretch>
        </p:blipFill>
        <p:spPr>
          <a:xfrm>
            <a:off x="2875200" y="1317925"/>
            <a:ext cx="6082824" cy="29292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2"/>
          <p:cNvSpPr txBox="1"/>
          <p:nvPr>
            <p:ph idx="1" type="body"/>
          </p:nvPr>
        </p:nvSpPr>
        <p:spPr>
          <a:xfrm>
            <a:off x="457489" y="546287"/>
            <a:ext cx="6728100" cy="294300"/>
          </a:xfrm>
          <a:prstGeom prst="rect">
            <a:avLst/>
          </a:prstGeom>
        </p:spPr>
        <p:txBody>
          <a:bodyPr anchorCtr="0" anchor="t" bIns="28525" lIns="57075" spcFirstLastPara="1" rIns="57075" wrap="square" tIns="28525">
            <a:noAutofit/>
          </a:bodyPr>
          <a:lstStyle/>
          <a:p>
            <a:pPr indent="0" lvl="0" marL="0" rtl="0" algn="l">
              <a:spcBef>
                <a:spcPts val="200"/>
              </a:spcBef>
              <a:spcAft>
                <a:spcPts val="0"/>
              </a:spcAft>
              <a:buNone/>
            </a:pPr>
            <a:r>
              <a:rPr lang="en" sz="2200"/>
              <a:t>deepBreaks</a:t>
            </a:r>
            <a:endParaRPr sz="2200"/>
          </a:p>
        </p:txBody>
      </p:sp>
      <p:sp>
        <p:nvSpPr>
          <p:cNvPr id="304" name="Google Shape;304;p42"/>
          <p:cNvSpPr txBox="1"/>
          <p:nvPr>
            <p:ph type="title"/>
          </p:nvPr>
        </p:nvSpPr>
        <p:spPr>
          <a:xfrm>
            <a:off x="457200" y="143264"/>
            <a:ext cx="6728700" cy="372900"/>
          </a:xfrm>
          <a:prstGeom prst="rect">
            <a:avLst/>
          </a:prstGeom>
        </p:spPr>
        <p:txBody>
          <a:bodyPr anchorCtr="0" anchor="t" bIns="28525" lIns="57075" spcFirstLastPara="1" rIns="57075" wrap="square" tIns="28525">
            <a:noAutofit/>
          </a:bodyPr>
          <a:lstStyle/>
          <a:p>
            <a:pPr indent="0" lvl="0" marL="0" rtl="0" algn="l">
              <a:spcBef>
                <a:spcPts val="0"/>
              </a:spcBef>
              <a:spcAft>
                <a:spcPts val="0"/>
              </a:spcAft>
              <a:buNone/>
            </a:pPr>
            <a:r>
              <a:rPr lang="en" sz="2100">
                <a:latin typeface="Verdana"/>
                <a:ea typeface="Verdana"/>
                <a:cs typeface="Verdana"/>
                <a:sym typeface="Verdana"/>
              </a:rPr>
              <a:t>Results</a:t>
            </a:r>
            <a:endParaRPr sz="2100">
              <a:latin typeface="Verdana"/>
              <a:ea typeface="Verdana"/>
              <a:cs typeface="Verdana"/>
              <a:sym typeface="Verdana"/>
            </a:endParaRPr>
          </a:p>
        </p:txBody>
      </p:sp>
      <p:sp>
        <p:nvSpPr>
          <p:cNvPr id="305" name="Google Shape;305;p42"/>
          <p:cNvSpPr txBox="1"/>
          <p:nvPr>
            <p:ph idx="2" type="body"/>
          </p:nvPr>
        </p:nvSpPr>
        <p:spPr>
          <a:xfrm>
            <a:off x="457200" y="1054450"/>
            <a:ext cx="2418000" cy="3792900"/>
          </a:xfrm>
          <a:prstGeom prst="rect">
            <a:avLst/>
          </a:prstGeom>
        </p:spPr>
        <p:txBody>
          <a:bodyPr anchorCtr="0" anchor="t" bIns="28525" lIns="57075" spcFirstLastPara="1" rIns="57075" wrap="square" tIns="28525">
            <a:noAutofit/>
          </a:bodyPr>
          <a:lstStyle/>
          <a:p>
            <a:pPr indent="0" lvl="0" marL="0" rtl="0" algn="l">
              <a:spcBef>
                <a:spcPts val="300"/>
              </a:spcBef>
              <a:spcAft>
                <a:spcPts val="0"/>
              </a:spcAft>
              <a:buNone/>
            </a:pPr>
            <a:r>
              <a:t/>
            </a:r>
            <a:endParaRPr sz="1600">
              <a:solidFill>
                <a:schemeClr val="dk2"/>
              </a:solidFill>
              <a:latin typeface="Verdana"/>
              <a:ea typeface="Verdana"/>
              <a:cs typeface="Verdana"/>
              <a:sym typeface="Verdana"/>
            </a:endParaRPr>
          </a:p>
          <a:p>
            <a:pPr indent="0" lvl="0" marL="0" rtl="0" algn="l">
              <a:spcBef>
                <a:spcPts val="300"/>
              </a:spcBef>
              <a:spcAft>
                <a:spcPts val="0"/>
              </a:spcAft>
              <a:buNone/>
            </a:pPr>
            <a:r>
              <a:rPr lang="en" sz="1500">
                <a:solidFill>
                  <a:schemeClr val="dk2"/>
                </a:solidFill>
                <a:latin typeface="Verdana"/>
                <a:ea typeface="Verdana"/>
                <a:cs typeface="Verdana"/>
                <a:sym typeface="Verdana"/>
              </a:rPr>
              <a:t>After identifying these important position, we compared them to the contact prediction and upon doing so we observed that some of these points match the contact matrix,</a:t>
            </a:r>
            <a:endParaRPr sz="1500">
              <a:solidFill>
                <a:schemeClr val="dk2"/>
              </a:solidFill>
              <a:latin typeface="Verdana"/>
              <a:ea typeface="Verdana"/>
              <a:cs typeface="Verdana"/>
              <a:sym typeface="Verdana"/>
            </a:endParaRPr>
          </a:p>
          <a:p>
            <a:pPr indent="0" lvl="0" marL="0" rtl="0" algn="l">
              <a:spcBef>
                <a:spcPts val="300"/>
              </a:spcBef>
              <a:spcAft>
                <a:spcPts val="0"/>
              </a:spcAft>
              <a:buNone/>
            </a:pPr>
            <a:r>
              <a:rPr lang="en" sz="1500">
                <a:solidFill>
                  <a:schemeClr val="dk2"/>
                </a:solidFill>
                <a:latin typeface="Verdana"/>
                <a:ea typeface="Verdana"/>
                <a:cs typeface="Verdana"/>
                <a:sym typeface="Verdana"/>
              </a:rPr>
              <a:t>as shown by the red points in the figure.</a:t>
            </a:r>
            <a:endParaRPr sz="1600">
              <a:solidFill>
                <a:schemeClr val="dk2"/>
              </a:solidFill>
              <a:latin typeface="Verdana"/>
              <a:ea typeface="Verdana"/>
              <a:cs typeface="Verdana"/>
              <a:sym typeface="Verdana"/>
            </a:endParaRPr>
          </a:p>
        </p:txBody>
      </p:sp>
      <p:pic>
        <p:nvPicPr>
          <p:cNvPr id="306" name="Google Shape;306;p42"/>
          <p:cNvPicPr preferRelativeResize="0"/>
          <p:nvPr/>
        </p:nvPicPr>
        <p:blipFill>
          <a:blip r:embed="rId3">
            <a:alphaModFix/>
          </a:blip>
          <a:stretch>
            <a:fillRect/>
          </a:stretch>
        </p:blipFill>
        <p:spPr>
          <a:xfrm>
            <a:off x="3404025" y="723675"/>
            <a:ext cx="4859650" cy="4036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3"/>
          <p:cNvSpPr txBox="1"/>
          <p:nvPr>
            <p:ph type="title"/>
          </p:nvPr>
        </p:nvSpPr>
        <p:spPr>
          <a:xfrm>
            <a:off x="457200" y="143264"/>
            <a:ext cx="6728700" cy="372900"/>
          </a:xfrm>
          <a:prstGeom prst="rect">
            <a:avLst/>
          </a:prstGeom>
        </p:spPr>
        <p:txBody>
          <a:bodyPr anchorCtr="0" anchor="t" bIns="28525" lIns="57075" spcFirstLastPara="1" rIns="57075" wrap="square" tIns="28525">
            <a:noAutofit/>
          </a:bodyPr>
          <a:lstStyle/>
          <a:p>
            <a:pPr indent="0" lvl="0" marL="0" rtl="0" algn="l">
              <a:spcBef>
                <a:spcPts val="0"/>
              </a:spcBef>
              <a:spcAft>
                <a:spcPts val="0"/>
              </a:spcAft>
              <a:buClr>
                <a:schemeClr val="dk1"/>
              </a:buClr>
              <a:buSzPts val="1100"/>
              <a:buFont typeface="Arial"/>
              <a:buNone/>
            </a:pPr>
            <a:r>
              <a:rPr lang="en" sz="2100">
                <a:latin typeface="Verdana"/>
                <a:ea typeface="Verdana"/>
                <a:cs typeface="Verdana"/>
                <a:sym typeface="Verdana"/>
              </a:rPr>
              <a:t>Results</a:t>
            </a:r>
            <a:endParaRPr/>
          </a:p>
        </p:txBody>
      </p:sp>
      <p:sp>
        <p:nvSpPr>
          <p:cNvPr id="312" name="Google Shape;312;p43"/>
          <p:cNvSpPr txBox="1"/>
          <p:nvPr>
            <p:ph idx="1" type="body"/>
          </p:nvPr>
        </p:nvSpPr>
        <p:spPr>
          <a:xfrm>
            <a:off x="457489" y="546287"/>
            <a:ext cx="6728100" cy="294300"/>
          </a:xfrm>
          <a:prstGeom prst="rect">
            <a:avLst/>
          </a:prstGeom>
        </p:spPr>
        <p:txBody>
          <a:bodyPr anchorCtr="0" anchor="t" bIns="28525" lIns="57075" spcFirstLastPara="1" rIns="57075" wrap="square" tIns="28525">
            <a:noAutofit/>
          </a:bodyPr>
          <a:lstStyle/>
          <a:p>
            <a:pPr indent="0" lvl="0" marL="0" rtl="0" algn="l">
              <a:spcBef>
                <a:spcPts val="200"/>
              </a:spcBef>
              <a:spcAft>
                <a:spcPts val="0"/>
              </a:spcAft>
              <a:buNone/>
            </a:pPr>
            <a:r>
              <a:rPr lang="en" sz="1500"/>
              <a:t>GCN</a:t>
            </a:r>
            <a:endParaRPr sz="1500"/>
          </a:p>
        </p:txBody>
      </p:sp>
      <p:pic>
        <p:nvPicPr>
          <p:cNvPr id="313" name="Google Shape;313;p43"/>
          <p:cNvPicPr preferRelativeResize="0"/>
          <p:nvPr/>
        </p:nvPicPr>
        <p:blipFill>
          <a:blip r:embed="rId3">
            <a:alphaModFix/>
          </a:blip>
          <a:stretch>
            <a:fillRect/>
          </a:stretch>
        </p:blipFill>
        <p:spPr>
          <a:xfrm>
            <a:off x="457500" y="1112575"/>
            <a:ext cx="6005125" cy="2765074"/>
          </a:xfrm>
          <a:prstGeom prst="rect">
            <a:avLst/>
          </a:prstGeom>
          <a:noFill/>
          <a:ln>
            <a:noFill/>
          </a:ln>
        </p:spPr>
      </p:pic>
      <p:sp>
        <p:nvSpPr>
          <p:cNvPr id="314" name="Google Shape;314;p43"/>
          <p:cNvSpPr txBox="1"/>
          <p:nvPr/>
        </p:nvSpPr>
        <p:spPr>
          <a:xfrm>
            <a:off x="6569275" y="970400"/>
            <a:ext cx="2288700" cy="327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300"/>
              </a:spcBef>
              <a:spcAft>
                <a:spcPts val="0"/>
              </a:spcAft>
              <a:buClr>
                <a:schemeClr val="dk1"/>
              </a:buClr>
              <a:buSzPts val="1100"/>
              <a:buFont typeface="Arial"/>
              <a:buNone/>
            </a:pPr>
            <a:r>
              <a:rPr lang="en">
                <a:solidFill>
                  <a:schemeClr val="dk2"/>
                </a:solidFill>
                <a:latin typeface="Verdana"/>
                <a:ea typeface="Verdana"/>
                <a:cs typeface="Verdana"/>
                <a:sym typeface="Verdana"/>
              </a:rPr>
              <a:t>With large samples for training, the contact doesn’t help increase prediction accuracy, and the type of nucleotides and order are more critical.</a:t>
            </a:r>
            <a:endParaRPr>
              <a:solidFill>
                <a:schemeClr val="dk2"/>
              </a:solidFill>
              <a:latin typeface="Verdana"/>
              <a:ea typeface="Verdana"/>
              <a:cs typeface="Verdana"/>
              <a:sym typeface="Verdana"/>
            </a:endParaRPr>
          </a:p>
          <a:p>
            <a:pPr indent="0" lvl="0" marL="0" marR="0" rtl="0" algn="l">
              <a:lnSpc>
                <a:spcPct val="100000"/>
              </a:lnSpc>
              <a:spcBef>
                <a:spcPts val="300"/>
              </a:spcBef>
              <a:spcAft>
                <a:spcPts val="0"/>
              </a:spcAft>
              <a:buClr>
                <a:schemeClr val="dk1"/>
              </a:buClr>
              <a:buSzPts val="1100"/>
              <a:buFont typeface="Arial"/>
              <a:buNone/>
            </a:pPr>
            <a:r>
              <a:t/>
            </a:r>
            <a:endParaRPr>
              <a:solidFill>
                <a:schemeClr val="dk2"/>
              </a:solidFill>
              <a:latin typeface="Verdana"/>
              <a:ea typeface="Verdana"/>
              <a:cs typeface="Verdana"/>
              <a:sym typeface="Verdana"/>
            </a:endParaRPr>
          </a:p>
          <a:p>
            <a:pPr indent="0" lvl="0" marL="0" marR="0" rtl="0" algn="l">
              <a:lnSpc>
                <a:spcPct val="100000"/>
              </a:lnSpc>
              <a:spcBef>
                <a:spcPts val="300"/>
              </a:spcBef>
              <a:spcAft>
                <a:spcPts val="0"/>
              </a:spcAft>
              <a:buClr>
                <a:schemeClr val="dk1"/>
              </a:buClr>
              <a:buSzPts val="1100"/>
              <a:buFont typeface="Arial"/>
              <a:buNone/>
            </a:pPr>
            <a:r>
              <a:rPr lang="en">
                <a:solidFill>
                  <a:schemeClr val="dk2"/>
                </a:solidFill>
                <a:latin typeface="Verdana"/>
                <a:ea typeface="Verdana"/>
                <a:cs typeface="Verdana"/>
                <a:sym typeface="Verdana"/>
              </a:rPr>
              <a:t>While if the number of samples is smaller, the contact significantly impacts the prediction of classification accuracy. </a:t>
            </a:r>
            <a:endParaRPr>
              <a:solidFill>
                <a:schemeClr val="dk2"/>
              </a:solidFill>
              <a:latin typeface="Verdana"/>
              <a:ea typeface="Verdana"/>
              <a:cs typeface="Verdana"/>
              <a:sym typeface="Verdana"/>
            </a:endParaRPr>
          </a:p>
        </p:txBody>
      </p:sp>
      <p:sp>
        <p:nvSpPr>
          <p:cNvPr id="315" name="Google Shape;315;p43"/>
          <p:cNvSpPr txBox="1"/>
          <p:nvPr/>
        </p:nvSpPr>
        <p:spPr>
          <a:xfrm>
            <a:off x="525500" y="3833600"/>
            <a:ext cx="36264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 Result from the best ML method provided by deepBreaks</a:t>
            </a:r>
            <a:endParaRPr sz="900"/>
          </a:p>
          <a:p>
            <a:pPr indent="0" lvl="0" marL="0" rtl="0" algn="l">
              <a:spcBef>
                <a:spcPts val="0"/>
              </a:spcBef>
              <a:spcAft>
                <a:spcPts val="0"/>
              </a:spcAft>
              <a:buNone/>
            </a:pPr>
            <a:r>
              <a:t/>
            </a:r>
            <a:endParaRPr sz="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4"/>
          <p:cNvSpPr txBox="1"/>
          <p:nvPr>
            <p:ph idx="1" type="body"/>
          </p:nvPr>
        </p:nvSpPr>
        <p:spPr>
          <a:xfrm>
            <a:off x="457489" y="546287"/>
            <a:ext cx="6728100" cy="294300"/>
          </a:xfrm>
          <a:prstGeom prst="rect">
            <a:avLst/>
          </a:prstGeom>
        </p:spPr>
        <p:txBody>
          <a:bodyPr anchorCtr="0" anchor="t" bIns="28525" lIns="57075" spcFirstLastPara="1" rIns="57075" wrap="square" tIns="28525">
            <a:noAutofit/>
          </a:bodyPr>
          <a:lstStyle/>
          <a:p>
            <a:pPr indent="0" lvl="0" marL="0" rtl="0" algn="l">
              <a:spcBef>
                <a:spcPts val="200"/>
              </a:spcBef>
              <a:spcAft>
                <a:spcPts val="0"/>
              </a:spcAft>
              <a:buNone/>
            </a:pPr>
            <a:r>
              <a:t/>
            </a:r>
            <a:endParaRPr/>
          </a:p>
        </p:txBody>
      </p:sp>
      <p:sp>
        <p:nvSpPr>
          <p:cNvPr id="321" name="Google Shape;321;p44"/>
          <p:cNvSpPr txBox="1"/>
          <p:nvPr>
            <p:ph type="title"/>
          </p:nvPr>
        </p:nvSpPr>
        <p:spPr>
          <a:xfrm>
            <a:off x="457200" y="143264"/>
            <a:ext cx="6728700" cy="372900"/>
          </a:xfrm>
          <a:prstGeom prst="rect">
            <a:avLst/>
          </a:prstGeom>
        </p:spPr>
        <p:txBody>
          <a:bodyPr anchorCtr="0" anchor="t" bIns="28525" lIns="57075" spcFirstLastPara="1" rIns="57075" wrap="square" tIns="28525">
            <a:noAutofit/>
          </a:bodyPr>
          <a:lstStyle/>
          <a:p>
            <a:pPr indent="0" lvl="0" marL="0" rtl="0" algn="l">
              <a:spcBef>
                <a:spcPts val="0"/>
              </a:spcBef>
              <a:spcAft>
                <a:spcPts val="0"/>
              </a:spcAft>
              <a:buNone/>
            </a:pPr>
            <a:r>
              <a:rPr lang="en" sz="2100">
                <a:latin typeface="Verdana"/>
                <a:ea typeface="Verdana"/>
                <a:cs typeface="Verdana"/>
                <a:sym typeface="Verdana"/>
              </a:rPr>
              <a:t>Conclusion</a:t>
            </a:r>
            <a:endParaRPr sz="2100">
              <a:latin typeface="Verdana"/>
              <a:ea typeface="Verdana"/>
              <a:cs typeface="Verdana"/>
              <a:sym typeface="Verdana"/>
            </a:endParaRPr>
          </a:p>
        </p:txBody>
      </p:sp>
      <p:sp>
        <p:nvSpPr>
          <p:cNvPr id="322" name="Google Shape;322;p44"/>
          <p:cNvSpPr txBox="1"/>
          <p:nvPr>
            <p:ph idx="2" type="body"/>
          </p:nvPr>
        </p:nvSpPr>
        <p:spPr>
          <a:xfrm>
            <a:off x="452989" y="972726"/>
            <a:ext cx="8238000" cy="3393900"/>
          </a:xfrm>
          <a:prstGeom prst="rect">
            <a:avLst/>
          </a:prstGeom>
        </p:spPr>
        <p:txBody>
          <a:bodyPr anchorCtr="0" anchor="t" bIns="28525" lIns="57075" spcFirstLastPara="1" rIns="57075" wrap="square" tIns="28525">
            <a:noAutofit/>
          </a:bodyPr>
          <a:lstStyle/>
          <a:p>
            <a:pPr indent="-323850" lvl="0" marL="457200" rtl="0" algn="l">
              <a:spcBef>
                <a:spcPts val="200"/>
              </a:spcBef>
              <a:spcAft>
                <a:spcPts val="0"/>
              </a:spcAft>
              <a:buClr>
                <a:srgbClr val="08436E"/>
              </a:buClr>
              <a:buSzPts val="1500"/>
              <a:buChar char="▸"/>
            </a:pPr>
            <a:r>
              <a:rPr b="1" lang="en" sz="1500">
                <a:solidFill>
                  <a:srgbClr val="08436E"/>
                </a:solidFill>
              </a:rPr>
              <a:t>The use of contact matrices and machine learning techniques shows great promise in advancing our understanding of RNA structure and function, potentially leading to new discoveries and breakthroughs in molecular biology.</a:t>
            </a:r>
            <a:endParaRPr b="1" sz="1500">
              <a:solidFill>
                <a:srgbClr val="08436E"/>
              </a:solidFill>
            </a:endParaRPr>
          </a:p>
          <a:p>
            <a:pPr indent="0" lvl="0" marL="457200" rtl="0" algn="l">
              <a:spcBef>
                <a:spcPts val="200"/>
              </a:spcBef>
              <a:spcAft>
                <a:spcPts val="0"/>
              </a:spcAft>
              <a:buNone/>
            </a:pPr>
            <a:r>
              <a:t/>
            </a:r>
            <a:endParaRPr b="1" sz="1500">
              <a:solidFill>
                <a:srgbClr val="08436E"/>
              </a:solidFill>
            </a:endParaRPr>
          </a:p>
          <a:p>
            <a:pPr indent="-323850" lvl="0" marL="457200" rtl="0" algn="l">
              <a:spcBef>
                <a:spcPts val="200"/>
              </a:spcBef>
              <a:spcAft>
                <a:spcPts val="0"/>
              </a:spcAft>
              <a:buClr>
                <a:srgbClr val="08436E"/>
              </a:buClr>
              <a:buSzPts val="1500"/>
              <a:buChar char="▸"/>
            </a:pPr>
            <a:r>
              <a:rPr b="1" lang="en" sz="1500">
                <a:solidFill>
                  <a:srgbClr val="08436E"/>
                </a:solidFill>
              </a:rPr>
              <a:t>CoT-Transfer learning from a protein-based model has the potential to improve RNA contact prediction, which can reduce the data scarcity bottleneck for RNA structural prediction.</a:t>
            </a:r>
            <a:endParaRPr b="1" sz="1500">
              <a:solidFill>
                <a:srgbClr val="08436E"/>
              </a:solidFill>
            </a:endParaRPr>
          </a:p>
          <a:p>
            <a:pPr indent="0" lvl="0" marL="457200" rtl="0" algn="l">
              <a:spcBef>
                <a:spcPts val="200"/>
              </a:spcBef>
              <a:spcAft>
                <a:spcPts val="0"/>
              </a:spcAft>
              <a:buNone/>
            </a:pPr>
            <a:r>
              <a:t/>
            </a:r>
            <a:endParaRPr b="1" sz="1500">
              <a:solidFill>
                <a:srgbClr val="08436E"/>
              </a:solidFill>
            </a:endParaRPr>
          </a:p>
          <a:p>
            <a:pPr indent="-323850" lvl="0" marL="457200" rtl="0" algn="l">
              <a:spcBef>
                <a:spcPts val="200"/>
              </a:spcBef>
              <a:spcAft>
                <a:spcPts val="0"/>
              </a:spcAft>
              <a:buClr>
                <a:srgbClr val="08436E"/>
              </a:buClr>
              <a:buSzPts val="1500"/>
              <a:buChar char="▸"/>
            </a:pPr>
            <a:r>
              <a:rPr b="1" lang="en" sz="1500">
                <a:solidFill>
                  <a:srgbClr val="08436E"/>
                </a:solidFill>
              </a:rPr>
              <a:t>Further study of cuts and their distribution is needed to better understand the structure of RNA gene sequences.</a:t>
            </a:r>
            <a:endParaRPr b="1" sz="1500">
              <a:solidFill>
                <a:srgbClr val="08436E"/>
              </a:solidFill>
            </a:endParaRPr>
          </a:p>
          <a:p>
            <a:pPr indent="0" lvl="0" marL="457200" rtl="0" algn="l">
              <a:spcBef>
                <a:spcPts val="200"/>
              </a:spcBef>
              <a:spcAft>
                <a:spcPts val="0"/>
              </a:spcAft>
              <a:buNone/>
            </a:pPr>
            <a:r>
              <a:t/>
            </a:r>
            <a:endParaRPr b="1" sz="1500">
              <a:solidFill>
                <a:srgbClr val="08436E"/>
              </a:solidFill>
            </a:endParaRPr>
          </a:p>
          <a:p>
            <a:pPr indent="-323850" lvl="0" marL="457200" rtl="0" algn="l">
              <a:spcBef>
                <a:spcPts val="200"/>
              </a:spcBef>
              <a:spcAft>
                <a:spcPts val="0"/>
              </a:spcAft>
              <a:buClr>
                <a:srgbClr val="08436E"/>
              </a:buClr>
              <a:buSzPts val="1500"/>
              <a:buChar char="▸"/>
            </a:pPr>
            <a:r>
              <a:rPr b="1" lang="en" sz="1500">
                <a:solidFill>
                  <a:srgbClr val="08436E"/>
                </a:solidFill>
              </a:rPr>
              <a:t>Graph convolutional networks (GCNs) designed to work with graph-structured data show great potential for effective learning and prediction tasks. GCNs require further research to optimize their structure, including the input for GCN, as well as finding methods for GCN explainability.</a:t>
            </a:r>
            <a:endParaRPr b="1" sz="1500">
              <a:solidFill>
                <a:srgbClr val="08436E"/>
              </a:solidFill>
            </a:endParaRPr>
          </a:p>
          <a:p>
            <a:pPr indent="0" lvl="0" marL="0" rtl="0" algn="l">
              <a:spcBef>
                <a:spcPts val="200"/>
              </a:spcBef>
              <a:spcAft>
                <a:spcPts val="0"/>
              </a:spcAft>
              <a:buNone/>
            </a:pPr>
            <a:r>
              <a:t/>
            </a:r>
            <a:endParaRPr b="1" sz="1100">
              <a:solidFill>
                <a:srgbClr val="08436E"/>
              </a:solidFill>
            </a:endParaRPr>
          </a:p>
          <a:p>
            <a:pPr indent="-228600" lvl="0" marL="457200" rtl="0" algn="l">
              <a:spcBef>
                <a:spcPts val="200"/>
              </a:spcBef>
              <a:spcAft>
                <a:spcPts val="0"/>
              </a:spcAft>
              <a:buSzPts val="1100"/>
              <a:buNone/>
            </a:pPr>
            <a:r>
              <a:t/>
            </a:r>
            <a:endParaRPr b="1" sz="1100">
              <a:solidFill>
                <a:srgbClr val="08436E"/>
              </a:solidFill>
            </a:endParaRPr>
          </a:p>
          <a:p>
            <a:pPr indent="0" lvl="0" marL="0" rtl="0" algn="l">
              <a:spcBef>
                <a:spcPts val="200"/>
              </a:spcBef>
              <a:spcAft>
                <a:spcPts val="0"/>
              </a:spcAft>
              <a:buClr>
                <a:schemeClr val="dk1"/>
              </a:buClr>
              <a:buSzPts val="1100"/>
              <a:buFont typeface="Arial"/>
              <a:buNone/>
            </a:pPr>
            <a:r>
              <a:t/>
            </a:r>
            <a:endParaRPr b="1" sz="1100">
              <a:solidFill>
                <a:srgbClr val="08436E"/>
              </a:solidFill>
            </a:endParaRPr>
          </a:p>
          <a:p>
            <a:pPr indent="0" lvl="0" marL="0" rtl="0" algn="l">
              <a:spcBef>
                <a:spcPts val="30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5"/>
          <p:cNvSpPr txBox="1"/>
          <p:nvPr>
            <p:ph type="title"/>
          </p:nvPr>
        </p:nvSpPr>
        <p:spPr>
          <a:xfrm>
            <a:off x="457200" y="143264"/>
            <a:ext cx="6728700" cy="372900"/>
          </a:xfrm>
          <a:prstGeom prst="rect">
            <a:avLst/>
          </a:prstGeom>
        </p:spPr>
        <p:txBody>
          <a:bodyPr anchorCtr="0" anchor="t" bIns="28525" lIns="57075" spcFirstLastPara="1" rIns="57075" wrap="square" tIns="28525">
            <a:noAutofit/>
          </a:bodyPr>
          <a:lstStyle/>
          <a:p>
            <a:pPr indent="0" lvl="0" marL="0" rtl="0" algn="l">
              <a:spcBef>
                <a:spcPts val="0"/>
              </a:spcBef>
              <a:spcAft>
                <a:spcPts val="0"/>
              </a:spcAft>
              <a:buNone/>
            </a:pPr>
            <a:r>
              <a:rPr lang="en" sz="2100">
                <a:latin typeface="Verdana"/>
                <a:ea typeface="Verdana"/>
                <a:cs typeface="Verdana"/>
                <a:sym typeface="Verdana"/>
              </a:rPr>
              <a:t>Conclusion</a:t>
            </a:r>
            <a:endParaRPr sz="2100">
              <a:latin typeface="Verdana"/>
              <a:ea typeface="Verdana"/>
              <a:cs typeface="Verdana"/>
              <a:sym typeface="Verdana"/>
            </a:endParaRPr>
          </a:p>
        </p:txBody>
      </p:sp>
      <p:sp>
        <p:nvSpPr>
          <p:cNvPr id="328" name="Google Shape;328;p45"/>
          <p:cNvSpPr txBox="1"/>
          <p:nvPr>
            <p:ph idx="1" type="body"/>
          </p:nvPr>
        </p:nvSpPr>
        <p:spPr>
          <a:xfrm>
            <a:off x="457489" y="546287"/>
            <a:ext cx="6728100" cy="294300"/>
          </a:xfrm>
          <a:prstGeom prst="rect">
            <a:avLst/>
          </a:prstGeom>
        </p:spPr>
        <p:txBody>
          <a:bodyPr anchorCtr="0" anchor="t" bIns="28525" lIns="57075" spcFirstLastPara="1" rIns="57075" wrap="square" tIns="28525">
            <a:noAutofit/>
          </a:bodyPr>
          <a:lstStyle/>
          <a:p>
            <a:pPr indent="0" lvl="0" marL="0" rtl="0" algn="l">
              <a:spcBef>
                <a:spcPts val="200"/>
              </a:spcBef>
              <a:spcAft>
                <a:spcPts val="0"/>
              </a:spcAft>
              <a:buNone/>
            </a:pPr>
            <a:r>
              <a:t/>
            </a:r>
            <a:endParaRPr/>
          </a:p>
        </p:txBody>
      </p:sp>
      <p:sp>
        <p:nvSpPr>
          <p:cNvPr id="329" name="Google Shape;329;p45"/>
          <p:cNvSpPr txBox="1"/>
          <p:nvPr>
            <p:ph idx="2" type="body"/>
          </p:nvPr>
        </p:nvSpPr>
        <p:spPr>
          <a:xfrm>
            <a:off x="457489" y="1200151"/>
            <a:ext cx="8238000" cy="3393900"/>
          </a:xfrm>
          <a:prstGeom prst="rect">
            <a:avLst/>
          </a:prstGeom>
        </p:spPr>
        <p:txBody>
          <a:bodyPr anchorCtr="0" anchor="t" bIns="28525" lIns="57075" spcFirstLastPara="1" rIns="57075" wrap="square" tIns="28525">
            <a:noAutofit/>
          </a:bodyPr>
          <a:lstStyle/>
          <a:p>
            <a:pPr indent="-336550" lvl="0" marL="457200" rtl="0" algn="l">
              <a:spcBef>
                <a:spcPts val="300"/>
              </a:spcBef>
              <a:spcAft>
                <a:spcPts val="0"/>
              </a:spcAft>
              <a:buClr>
                <a:schemeClr val="dk2"/>
              </a:buClr>
              <a:buSzPts val="1700"/>
              <a:buFont typeface="Avenir"/>
              <a:buChar char="▸"/>
            </a:pPr>
            <a:r>
              <a:rPr lang="en" sz="1700">
                <a:solidFill>
                  <a:schemeClr val="dk2"/>
                </a:solidFill>
              </a:rPr>
              <a:t>The deepBreaks machine learning tool can help identify and prioritize important positions in genotype-phenotype associations, providing an explainable result for RNA structure.</a:t>
            </a:r>
            <a:endParaRPr sz="1700">
              <a:solidFill>
                <a:schemeClr val="dk2"/>
              </a:solidFill>
            </a:endParaRPr>
          </a:p>
          <a:p>
            <a:pPr indent="0" lvl="0" marL="457200" rtl="0" algn="l">
              <a:spcBef>
                <a:spcPts val="300"/>
              </a:spcBef>
              <a:spcAft>
                <a:spcPts val="0"/>
              </a:spcAft>
              <a:buNone/>
            </a:pPr>
            <a:r>
              <a:t/>
            </a:r>
            <a:endParaRPr sz="1700">
              <a:solidFill>
                <a:schemeClr val="dk2"/>
              </a:solidFill>
            </a:endParaRPr>
          </a:p>
          <a:p>
            <a:pPr indent="-336550" lvl="0" marL="457200" rtl="0" algn="l">
              <a:spcBef>
                <a:spcPts val="300"/>
              </a:spcBef>
              <a:spcAft>
                <a:spcPts val="0"/>
              </a:spcAft>
              <a:buClr>
                <a:schemeClr val="dk2"/>
              </a:buClr>
              <a:buSzPts val="1700"/>
              <a:buFont typeface="Avenir"/>
              <a:buChar char="▸"/>
            </a:pPr>
            <a:r>
              <a:rPr lang="en" sz="1700">
                <a:solidFill>
                  <a:schemeClr val="dk2"/>
                </a:solidFill>
              </a:rPr>
              <a:t>This approach can potentially be applied to other areas of bioinformatics and genomics research, such as protein structure prediction and drug design.</a:t>
            </a:r>
            <a:endParaRPr sz="1700">
              <a:solidFill>
                <a:schemeClr val="dk2"/>
              </a:solidFill>
            </a:endParaRPr>
          </a:p>
          <a:p>
            <a:pPr indent="0" lvl="0" marL="457200" rtl="0" algn="l">
              <a:spcBef>
                <a:spcPts val="300"/>
              </a:spcBef>
              <a:spcAft>
                <a:spcPts val="0"/>
              </a:spcAft>
              <a:buNone/>
            </a:pPr>
            <a:r>
              <a:t/>
            </a:r>
            <a:endParaRPr sz="1700">
              <a:solidFill>
                <a:schemeClr val="dk2"/>
              </a:solidFill>
            </a:endParaRPr>
          </a:p>
          <a:p>
            <a:pPr indent="-336550" lvl="0" marL="457200" rtl="0" algn="l">
              <a:spcBef>
                <a:spcPts val="300"/>
              </a:spcBef>
              <a:spcAft>
                <a:spcPts val="0"/>
              </a:spcAft>
              <a:buClr>
                <a:schemeClr val="dk2"/>
              </a:buClr>
              <a:buSzPts val="1700"/>
              <a:buFont typeface="Avenir"/>
              <a:buChar char="▸"/>
            </a:pPr>
            <a:r>
              <a:rPr lang="en" sz="1700">
                <a:solidFill>
                  <a:schemeClr val="dk2"/>
                </a:solidFill>
              </a:rPr>
              <a:t>The scarcity of data in RNA databases hinders the study of RNA, but the rapid increase in the number of proteins in sequence databases has opened up more possibilities for machine learning-based structure and function prediction.</a:t>
            </a:r>
            <a:endParaRPr sz="1700">
              <a:solidFill>
                <a:schemeClr val="dk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6"/>
          <p:cNvSpPr txBox="1"/>
          <p:nvPr>
            <p:ph idx="1" type="body"/>
          </p:nvPr>
        </p:nvSpPr>
        <p:spPr>
          <a:xfrm>
            <a:off x="457489" y="546287"/>
            <a:ext cx="6728100" cy="294300"/>
          </a:xfrm>
          <a:prstGeom prst="rect">
            <a:avLst/>
          </a:prstGeom>
        </p:spPr>
        <p:txBody>
          <a:bodyPr anchorCtr="0" anchor="t" bIns="28525" lIns="57075" spcFirstLastPara="1" rIns="57075" wrap="square" tIns="28525">
            <a:noAutofit/>
          </a:bodyPr>
          <a:lstStyle/>
          <a:p>
            <a:pPr indent="0" lvl="0" marL="0" rtl="0" algn="l">
              <a:spcBef>
                <a:spcPts val="200"/>
              </a:spcBef>
              <a:spcAft>
                <a:spcPts val="0"/>
              </a:spcAft>
              <a:buNone/>
            </a:pPr>
            <a:r>
              <a:t/>
            </a:r>
            <a:endParaRPr/>
          </a:p>
        </p:txBody>
      </p:sp>
      <p:sp>
        <p:nvSpPr>
          <p:cNvPr id="335" name="Google Shape;335;p46"/>
          <p:cNvSpPr txBox="1"/>
          <p:nvPr>
            <p:ph type="title"/>
          </p:nvPr>
        </p:nvSpPr>
        <p:spPr>
          <a:xfrm>
            <a:off x="457200" y="143264"/>
            <a:ext cx="6728700" cy="372900"/>
          </a:xfrm>
          <a:prstGeom prst="rect">
            <a:avLst/>
          </a:prstGeom>
        </p:spPr>
        <p:txBody>
          <a:bodyPr anchorCtr="0" anchor="t" bIns="28525" lIns="57075" spcFirstLastPara="1" rIns="57075" wrap="square" tIns="28525">
            <a:noAutofit/>
          </a:bodyPr>
          <a:lstStyle/>
          <a:p>
            <a:pPr indent="0" lvl="0" marL="0" rtl="0" algn="l">
              <a:spcBef>
                <a:spcPts val="0"/>
              </a:spcBef>
              <a:spcAft>
                <a:spcPts val="0"/>
              </a:spcAft>
              <a:buNone/>
            </a:pPr>
            <a:r>
              <a:rPr lang="en" sz="2500">
                <a:latin typeface="Verdana"/>
                <a:ea typeface="Verdana"/>
                <a:cs typeface="Verdana"/>
                <a:sym typeface="Verdana"/>
              </a:rPr>
              <a:t>Future Direction</a:t>
            </a:r>
            <a:endParaRPr sz="2500">
              <a:latin typeface="Verdana"/>
              <a:ea typeface="Verdana"/>
              <a:cs typeface="Verdana"/>
              <a:sym typeface="Verdana"/>
            </a:endParaRPr>
          </a:p>
        </p:txBody>
      </p:sp>
      <p:sp>
        <p:nvSpPr>
          <p:cNvPr id="336" name="Google Shape;336;p46"/>
          <p:cNvSpPr txBox="1"/>
          <p:nvPr>
            <p:ph idx="2" type="body"/>
          </p:nvPr>
        </p:nvSpPr>
        <p:spPr>
          <a:xfrm>
            <a:off x="452989" y="1307701"/>
            <a:ext cx="8238000" cy="3393900"/>
          </a:xfrm>
          <a:prstGeom prst="rect">
            <a:avLst/>
          </a:prstGeom>
        </p:spPr>
        <p:txBody>
          <a:bodyPr anchorCtr="0" anchor="t" bIns="28525" lIns="57075" spcFirstLastPara="1" rIns="57075" wrap="square" tIns="28525">
            <a:noAutofit/>
          </a:bodyPr>
          <a:lstStyle/>
          <a:p>
            <a:pPr indent="0" lvl="0" marL="0" rtl="0" algn="l">
              <a:spcBef>
                <a:spcPts val="300"/>
              </a:spcBef>
              <a:spcAft>
                <a:spcPts val="0"/>
              </a:spcAft>
              <a:buNone/>
            </a:pPr>
            <a:r>
              <a:rPr lang="en" sz="1500"/>
              <a:t>●</a:t>
            </a:r>
            <a:r>
              <a:rPr b="1" lang="en" sz="1700">
                <a:solidFill>
                  <a:schemeClr val="dk2"/>
                </a:solidFill>
              </a:rPr>
              <a:t> </a:t>
            </a:r>
            <a:r>
              <a:rPr b="1" lang="en" sz="2000">
                <a:solidFill>
                  <a:schemeClr val="dk2"/>
                </a:solidFill>
              </a:rPr>
              <a:t>Optimize CoT-Transfer learning:</a:t>
            </a:r>
            <a:endParaRPr b="1" sz="2000">
              <a:solidFill>
                <a:schemeClr val="dk2"/>
              </a:solidFill>
            </a:endParaRPr>
          </a:p>
          <a:p>
            <a:pPr indent="0" lvl="0" marL="0" rtl="0" algn="l">
              <a:spcBef>
                <a:spcPts val="300"/>
              </a:spcBef>
              <a:spcAft>
                <a:spcPts val="0"/>
              </a:spcAft>
              <a:buNone/>
            </a:pPr>
            <a:r>
              <a:rPr lang="en" sz="1500"/>
              <a:t>Including improving the mapping method and the transfer learning network. The method has a limitation on the length of sequence.</a:t>
            </a:r>
            <a:endParaRPr sz="1500"/>
          </a:p>
          <a:p>
            <a:pPr indent="0" lvl="0" marL="0" rtl="0" algn="l">
              <a:spcBef>
                <a:spcPts val="300"/>
              </a:spcBef>
              <a:spcAft>
                <a:spcPts val="0"/>
              </a:spcAft>
              <a:buNone/>
            </a:pPr>
            <a:r>
              <a:rPr lang="en" sz="1500"/>
              <a:t>● </a:t>
            </a:r>
            <a:r>
              <a:rPr b="1" lang="en" sz="2000">
                <a:solidFill>
                  <a:schemeClr val="dk2"/>
                </a:solidFill>
              </a:rPr>
              <a:t>Further study of cuts: </a:t>
            </a:r>
            <a:endParaRPr b="1" sz="2000">
              <a:solidFill>
                <a:schemeClr val="dk2"/>
              </a:solidFill>
            </a:endParaRPr>
          </a:p>
          <a:p>
            <a:pPr indent="0" lvl="0" marL="0" rtl="0" algn="l">
              <a:spcBef>
                <a:spcPts val="300"/>
              </a:spcBef>
              <a:spcAft>
                <a:spcPts val="0"/>
              </a:spcAft>
              <a:buNone/>
            </a:pPr>
            <a:r>
              <a:rPr lang="en" sz="1500"/>
              <a:t>Our definition for cuts may not be appropriate. Theoretically, the more the number of cuts, the more complex the structure of RNA. There shouldn’t have too many cuts for RNA. It needs more research on the structure of the gene sequences. </a:t>
            </a:r>
            <a:endParaRPr sz="1500"/>
          </a:p>
          <a:p>
            <a:pPr indent="0" lvl="0" marL="0" rtl="0" algn="l">
              <a:spcBef>
                <a:spcPts val="300"/>
              </a:spcBef>
              <a:spcAft>
                <a:spcPts val="0"/>
              </a:spcAft>
              <a:buNone/>
            </a:pPr>
            <a:r>
              <a:rPr lang="en" sz="1500"/>
              <a:t>●</a:t>
            </a:r>
            <a:r>
              <a:rPr b="1" lang="en" sz="1700">
                <a:solidFill>
                  <a:schemeClr val="dk2"/>
                </a:solidFill>
              </a:rPr>
              <a:t> </a:t>
            </a:r>
            <a:r>
              <a:rPr b="1" lang="en" sz="2000">
                <a:solidFill>
                  <a:schemeClr val="dk2"/>
                </a:solidFill>
              </a:rPr>
              <a:t>GCN structure: </a:t>
            </a:r>
            <a:endParaRPr b="1" sz="2000">
              <a:solidFill>
                <a:schemeClr val="dk2"/>
              </a:solidFill>
            </a:endParaRPr>
          </a:p>
          <a:p>
            <a:pPr indent="0" lvl="0" marL="0" rtl="0" algn="l">
              <a:spcBef>
                <a:spcPts val="300"/>
              </a:spcBef>
              <a:spcAft>
                <a:spcPts val="0"/>
              </a:spcAft>
              <a:buNone/>
            </a:pPr>
            <a:r>
              <a:rPr lang="en" sz="1500"/>
              <a:t>The input for GCN is encoded nucleotides. If we apply another network to extract a "feature map" for the sequence, it may have better results for prediction. </a:t>
            </a:r>
            <a:endParaRPr sz="1500"/>
          </a:p>
          <a:p>
            <a:pPr indent="0" lvl="0" marL="0" rtl="0" algn="l">
              <a:spcBef>
                <a:spcPts val="30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9"/>
          <p:cNvSpPr txBox="1"/>
          <p:nvPr>
            <p:ph type="ctrTitle"/>
          </p:nvPr>
        </p:nvSpPr>
        <p:spPr>
          <a:xfrm>
            <a:off x="679972" y="2085303"/>
            <a:ext cx="7784100" cy="1102500"/>
          </a:xfrm>
          <a:prstGeom prst="rect">
            <a:avLst/>
          </a:prstGeom>
        </p:spPr>
        <p:txBody>
          <a:bodyPr anchorCtr="0" anchor="t" bIns="28525" lIns="57075" spcFirstLastPara="1" rIns="57075" wrap="square" tIns="28525">
            <a:noAutofit/>
          </a:bodyPr>
          <a:lstStyle/>
          <a:p>
            <a:pPr indent="0" lvl="0" marL="0" rtl="0" algn="ctr">
              <a:spcBef>
                <a:spcPts val="0"/>
              </a:spcBef>
              <a:spcAft>
                <a:spcPts val="0"/>
              </a:spcAft>
              <a:buNone/>
            </a:pPr>
            <a:r>
              <a:rPr lang="en" sz="3400"/>
              <a:t>Introduction &amp; Datasets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7"/>
          <p:cNvSpPr txBox="1"/>
          <p:nvPr>
            <p:ph type="title"/>
          </p:nvPr>
        </p:nvSpPr>
        <p:spPr>
          <a:xfrm>
            <a:off x="457200" y="143264"/>
            <a:ext cx="6728700" cy="372900"/>
          </a:xfrm>
          <a:prstGeom prst="rect">
            <a:avLst/>
          </a:prstGeom>
        </p:spPr>
        <p:txBody>
          <a:bodyPr anchorCtr="0" anchor="t" bIns="28525" lIns="57075" spcFirstLastPara="1" rIns="57075" wrap="square" tIns="28525">
            <a:noAutofit/>
          </a:bodyPr>
          <a:lstStyle/>
          <a:p>
            <a:pPr indent="0" lvl="0" marL="0" rtl="0" algn="l">
              <a:spcBef>
                <a:spcPts val="0"/>
              </a:spcBef>
              <a:spcAft>
                <a:spcPts val="0"/>
              </a:spcAft>
              <a:buNone/>
            </a:pPr>
            <a:r>
              <a:rPr lang="en" sz="2100">
                <a:latin typeface="Verdana"/>
                <a:ea typeface="Verdana"/>
                <a:cs typeface="Verdana"/>
                <a:sym typeface="Verdana"/>
              </a:rPr>
              <a:t>Reference &amp; Acknowledgement</a:t>
            </a:r>
            <a:endParaRPr sz="2100">
              <a:latin typeface="Verdana"/>
              <a:ea typeface="Verdana"/>
              <a:cs typeface="Verdana"/>
              <a:sym typeface="Verdana"/>
            </a:endParaRPr>
          </a:p>
        </p:txBody>
      </p:sp>
      <p:sp>
        <p:nvSpPr>
          <p:cNvPr id="342" name="Google Shape;342;p47"/>
          <p:cNvSpPr txBox="1"/>
          <p:nvPr>
            <p:ph idx="1" type="body"/>
          </p:nvPr>
        </p:nvSpPr>
        <p:spPr>
          <a:xfrm>
            <a:off x="457489" y="546287"/>
            <a:ext cx="6728100" cy="294300"/>
          </a:xfrm>
          <a:prstGeom prst="rect">
            <a:avLst/>
          </a:prstGeom>
        </p:spPr>
        <p:txBody>
          <a:bodyPr anchorCtr="0" anchor="t" bIns="28525" lIns="57075" spcFirstLastPara="1" rIns="57075" wrap="square" tIns="28525">
            <a:noAutofit/>
          </a:bodyPr>
          <a:lstStyle/>
          <a:p>
            <a:pPr indent="0" lvl="0" marL="0" rtl="0" algn="l">
              <a:spcBef>
                <a:spcPts val="200"/>
              </a:spcBef>
              <a:spcAft>
                <a:spcPts val="0"/>
              </a:spcAft>
              <a:buNone/>
            </a:pPr>
            <a:r>
              <a:t/>
            </a:r>
            <a:endParaRPr/>
          </a:p>
        </p:txBody>
      </p:sp>
      <p:sp>
        <p:nvSpPr>
          <p:cNvPr id="343" name="Google Shape;343;p47"/>
          <p:cNvSpPr txBox="1"/>
          <p:nvPr>
            <p:ph idx="2" type="body"/>
          </p:nvPr>
        </p:nvSpPr>
        <p:spPr>
          <a:xfrm>
            <a:off x="457489" y="1200151"/>
            <a:ext cx="8238000" cy="3393900"/>
          </a:xfrm>
          <a:prstGeom prst="rect">
            <a:avLst/>
          </a:prstGeom>
        </p:spPr>
        <p:txBody>
          <a:bodyPr anchorCtr="0" anchor="t" bIns="28525" lIns="57075" spcFirstLastPara="1" rIns="57075" wrap="square" tIns="28525">
            <a:noAutofit/>
          </a:bodyPr>
          <a:lstStyle/>
          <a:p>
            <a:pPr indent="0" lvl="0" marL="0" rtl="0" algn="l">
              <a:spcBef>
                <a:spcPts val="300"/>
              </a:spcBef>
              <a:spcAft>
                <a:spcPts val="0"/>
              </a:spcAft>
              <a:buNone/>
            </a:pPr>
            <a:r>
              <a:rPr lang="en" sz="1800">
                <a:solidFill>
                  <a:schemeClr val="dk2"/>
                </a:solidFill>
              </a:rPr>
              <a:t>We would like to thank our supervisor Professor Chen Zeng for his guidance and support throughout this project. We would like to express our appreciation to Professor Edwin Lo for his assistance in providing valuable insights into this research. Special thanks to our classmates for listening and providing suggestions into our research.</a:t>
            </a:r>
            <a:endParaRPr sz="1800">
              <a:solidFill>
                <a:schemeClr val="dk2"/>
              </a:solidFill>
            </a:endParaRPr>
          </a:p>
          <a:p>
            <a:pPr indent="0" lvl="0" marL="0" rtl="0" algn="l">
              <a:spcBef>
                <a:spcPts val="300"/>
              </a:spcBef>
              <a:spcAft>
                <a:spcPts val="0"/>
              </a:spcAft>
              <a:buNone/>
            </a:pPr>
            <a:r>
              <a:t/>
            </a:r>
            <a:endParaRPr sz="1800">
              <a:solidFill>
                <a:schemeClr val="dk2"/>
              </a:solidFill>
            </a:endParaRPr>
          </a:p>
          <a:p>
            <a:pPr indent="0" lvl="0" marL="0" rtl="0" algn="l">
              <a:spcBef>
                <a:spcPts val="300"/>
              </a:spcBef>
              <a:spcAft>
                <a:spcPts val="0"/>
              </a:spcAft>
              <a:buNone/>
            </a:pPr>
            <a:r>
              <a:t/>
            </a:r>
            <a:endParaRPr sz="1800">
              <a:solidFill>
                <a:schemeClr val="dk2"/>
              </a:solidFill>
            </a:endParaRPr>
          </a:p>
          <a:p>
            <a:pPr indent="0" lvl="0" marL="0" rtl="0" algn="l">
              <a:spcBef>
                <a:spcPts val="300"/>
              </a:spcBef>
              <a:spcAft>
                <a:spcPts val="0"/>
              </a:spcAft>
              <a:buNone/>
            </a:pPr>
            <a:r>
              <a:rPr lang="en" sz="1800">
                <a:solidFill>
                  <a:schemeClr val="dk2"/>
                </a:solidFill>
              </a:rPr>
              <a:t>Reference:</a:t>
            </a:r>
            <a:endParaRPr sz="1800">
              <a:solidFill>
                <a:schemeClr val="dk2"/>
              </a:solidFill>
            </a:endParaRPr>
          </a:p>
          <a:p>
            <a:pPr indent="0" lvl="0" marL="0" rtl="0" algn="l">
              <a:spcBef>
                <a:spcPts val="300"/>
              </a:spcBef>
              <a:spcAft>
                <a:spcPts val="0"/>
              </a:spcAft>
              <a:buNone/>
            </a:pPr>
            <a:r>
              <a:rPr lang="en">
                <a:solidFill>
                  <a:schemeClr val="dk2"/>
                </a:solidFill>
              </a:rPr>
              <a:t>Jian et al (Forthcoming), Knowledge from Large-Scale Protein Contact Prediction Models can be Transferred to the Data-Scarce RNA Contact Prediction Task, Nature Machine Intelligence (submitted) Rahnavard, A., Baghbanzadeh, M., Dawson, T., Sayoldin, B., Oakley, T., &amp; Crandall, K. (2023). deepBreaks: a machine learning tool for identifying and prioritizing genotype-phenotype associations. Kipf, T. N., &amp; Welling, M. (2016). Semi-supervised classifation with graph convolutional networks. arXiv preprint arXiv:1609.02907</a:t>
            </a:r>
            <a:endParaRPr>
              <a:solidFill>
                <a:schemeClr val="dk2"/>
              </a:solidFill>
            </a:endParaRPr>
          </a:p>
          <a:p>
            <a:pPr indent="0" lvl="0" marL="0" rtl="0" algn="l">
              <a:lnSpc>
                <a:spcPct val="115000"/>
              </a:lnSpc>
              <a:spcBef>
                <a:spcPts val="1200"/>
              </a:spcBef>
              <a:spcAft>
                <a:spcPts val="0"/>
              </a:spcAft>
              <a:buClr>
                <a:schemeClr val="dk1"/>
              </a:buClr>
              <a:buSzPts val="1100"/>
              <a:buFont typeface="Arial"/>
              <a:buNone/>
            </a:pPr>
            <a:r>
              <a:t/>
            </a:r>
            <a:endParaRPr b="1" sz="1000">
              <a:solidFill>
                <a:srgbClr val="333333"/>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800">
              <a:solidFill>
                <a:schemeClr val="dk2"/>
              </a:solidFill>
            </a:endParaRPr>
          </a:p>
          <a:p>
            <a:pPr indent="0" lvl="0" marL="0" rtl="0" algn="l">
              <a:spcBef>
                <a:spcPts val="300"/>
              </a:spcBef>
              <a:spcAft>
                <a:spcPts val="0"/>
              </a:spcAft>
              <a:buNone/>
            </a:pPr>
            <a:r>
              <a:t/>
            </a:r>
            <a:endParaRPr sz="1800">
              <a:solidFill>
                <a:schemeClr val="dk2"/>
              </a:solidFill>
            </a:endParaRPr>
          </a:p>
          <a:p>
            <a:pPr indent="0" lvl="0" marL="0" rtl="0" algn="l">
              <a:lnSpc>
                <a:spcPct val="115000"/>
              </a:lnSpc>
              <a:spcBef>
                <a:spcPts val="1200"/>
              </a:spcBef>
              <a:spcAft>
                <a:spcPts val="0"/>
              </a:spcAft>
              <a:buClr>
                <a:schemeClr val="dk1"/>
              </a:buClr>
              <a:buSzPts val="1100"/>
              <a:buFont typeface="Arial"/>
              <a:buNone/>
            </a:pPr>
            <a:r>
              <a:t/>
            </a:r>
            <a:endParaRPr b="1" sz="1050">
              <a:solidFill>
                <a:srgbClr val="00799E"/>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800">
              <a:solidFill>
                <a:schemeClr val="dk2"/>
              </a:solidFill>
            </a:endParaRPr>
          </a:p>
          <a:p>
            <a:pPr indent="0" lvl="0" marL="0" rtl="0" algn="l">
              <a:spcBef>
                <a:spcPts val="300"/>
              </a:spcBef>
              <a:spcAft>
                <a:spcPts val="0"/>
              </a:spcAft>
              <a:buNone/>
            </a:pPr>
            <a:r>
              <a:t/>
            </a:r>
            <a:endParaRPr sz="1800">
              <a:solidFill>
                <a:schemeClr val="dk2"/>
              </a:solidFill>
            </a:endParaRPr>
          </a:p>
          <a:p>
            <a:pPr indent="0" lvl="0" marL="0" rtl="0" algn="l">
              <a:spcBef>
                <a:spcPts val="300"/>
              </a:spcBef>
              <a:spcAft>
                <a:spcPts val="0"/>
              </a:spcAft>
              <a:buNone/>
            </a:pPr>
            <a:r>
              <a:t/>
            </a:r>
            <a:endParaRPr sz="1800">
              <a:solidFill>
                <a:schemeClr val="dk2"/>
              </a:solidFill>
            </a:endParaRPr>
          </a:p>
          <a:p>
            <a:pPr indent="0" lvl="0" marL="0" rtl="0" algn="l">
              <a:spcBef>
                <a:spcPts val="300"/>
              </a:spcBef>
              <a:spcAft>
                <a:spcPts val="0"/>
              </a:spcAft>
              <a:buNone/>
            </a:pPr>
            <a:r>
              <a:t/>
            </a:r>
            <a:endParaRPr sz="1800">
              <a:solidFill>
                <a:schemeClr val="dk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8"/>
          <p:cNvSpPr txBox="1"/>
          <p:nvPr>
            <p:ph type="ctrTitle"/>
          </p:nvPr>
        </p:nvSpPr>
        <p:spPr>
          <a:xfrm>
            <a:off x="679972" y="2085303"/>
            <a:ext cx="7784100" cy="1102500"/>
          </a:xfrm>
          <a:prstGeom prst="rect">
            <a:avLst/>
          </a:prstGeom>
        </p:spPr>
        <p:txBody>
          <a:bodyPr anchorCtr="0" anchor="t" bIns="28525" lIns="57075" spcFirstLastPara="1" rIns="57075" wrap="square" tIns="28525">
            <a:noAutofit/>
          </a:bodyPr>
          <a:lstStyle/>
          <a:p>
            <a:pPr indent="0" lvl="0" marL="0" rtl="0" algn="ctr">
              <a:spcBef>
                <a:spcPts val="0"/>
              </a:spcBef>
              <a:spcAft>
                <a:spcPts val="0"/>
              </a:spcAft>
              <a:buNone/>
            </a:pPr>
            <a:r>
              <a:rPr lang="en" sz="3400"/>
              <a:t>Q &amp; A</a:t>
            </a:r>
            <a:endParaRPr/>
          </a:p>
          <a:p>
            <a:pPr indent="279400" lvl="0" marL="486410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0"/>
          <p:cNvSpPr txBox="1"/>
          <p:nvPr>
            <p:ph idx="1" type="body"/>
          </p:nvPr>
        </p:nvSpPr>
        <p:spPr>
          <a:xfrm>
            <a:off x="457500" y="1200150"/>
            <a:ext cx="6693900" cy="3393900"/>
          </a:xfrm>
          <a:prstGeom prst="rect">
            <a:avLst/>
          </a:prstGeom>
        </p:spPr>
        <p:txBody>
          <a:bodyPr anchorCtr="0" anchor="t" bIns="28525" lIns="57050" spcFirstLastPara="1" rIns="57050" wrap="square" tIns="28525">
            <a:noAutofit/>
          </a:bodyPr>
          <a:lstStyle/>
          <a:p>
            <a:pPr indent="0" lvl="0" marL="0" rtl="0" algn="l">
              <a:spcBef>
                <a:spcPts val="300"/>
              </a:spcBef>
              <a:spcAft>
                <a:spcPts val="0"/>
              </a:spcAft>
              <a:buNone/>
            </a:pPr>
            <a:r>
              <a:rPr lang="en" sz="1500"/>
              <a:t>The rapid increase in the number of proteins in sequence databases has opened up more possibilities for machine learning-based structure and function prediction. However, the scarcity of data in RNA databases hinders the study of RNA.</a:t>
            </a:r>
            <a:endParaRPr sz="1500"/>
          </a:p>
          <a:p>
            <a:pPr indent="0" lvl="0" marL="0" rtl="0" algn="l">
              <a:spcBef>
                <a:spcPts val="300"/>
              </a:spcBef>
              <a:spcAft>
                <a:spcPts val="0"/>
              </a:spcAft>
              <a:buNone/>
            </a:pPr>
            <a:r>
              <a:t/>
            </a:r>
            <a:endParaRPr sz="1500"/>
          </a:p>
          <a:p>
            <a:pPr indent="-323850" lvl="0" marL="457200" rtl="0" algn="l">
              <a:spcBef>
                <a:spcPts val="300"/>
              </a:spcBef>
              <a:spcAft>
                <a:spcPts val="0"/>
              </a:spcAft>
              <a:buSzPts val="1500"/>
              <a:buAutoNum type="arabicPeriod"/>
            </a:pPr>
            <a:r>
              <a:rPr lang="en" sz="1500"/>
              <a:t>Use transfer learning of t</a:t>
            </a:r>
            <a:r>
              <a:rPr lang="en" sz="1500"/>
              <a:t>ransformers to extract </a:t>
            </a:r>
            <a:r>
              <a:rPr b="1" lang="en" sz="1500"/>
              <a:t>structural information</a:t>
            </a:r>
            <a:r>
              <a:rPr lang="en" sz="1500"/>
              <a:t> for RNA.</a:t>
            </a:r>
            <a:endParaRPr sz="1500"/>
          </a:p>
          <a:p>
            <a:pPr indent="-323850" lvl="0" marL="457200" rtl="0" algn="l">
              <a:spcBef>
                <a:spcPts val="0"/>
              </a:spcBef>
              <a:spcAft>
                <a:spcPts val="0"/>
              </a:spcAft>
              <a:buSzPts val="1500"/>
              <a:buAutoNum type="arabicPeriod"/>
            </a:pPr>
            <a:r>
              <a:rPr lang="en" sz="1500"/>
              <a:t>Enhances </a:t>
            </a:r>
            <a:r>
              <a:rPr b="1" lang="en" sz="1500"/>
              <a:t>function learning</a:t>
            </a:r>
            <a:r>
              <a:rPr lang="en" sz="1500"/>
              <a:t>, which is hindered by the lack of data in RNA databases. </a:t>
            </a:r>
            <a:endParaRPr sz="1500"/>
          </a:p>
          <a:p>
            <a:pPr indent="-323850" lvl="0" marL="457200" rtl="0" algn="l">
              <a:spcBef>
                <a:spcPts val="0"/>
              </a:spcBef>
              <a:spcAft>
                <a:spcPts val="0"/>
              </a:spcAft>
              <a:buSzPts val="1500"/>
              <a:buAutoNum type="arabicPeriod"/>
            </a:pPr>
            <a:r>
              <a:rPr lang="en" sz="1500"/>
              <a:t>Explores machine learning algorithms to identify </a:t>
            </a:r>
            <a:r>
              <a:rPr b="1" lang="en" sz="1500"/>
              <a:t>important positions </a:t>
            </a:r>
            <a:r>
              <a:rPr lang="en" sz="1500"/>
              <a:t>in genotype-phenotype associations</a:t>
            </a:r>
            <a:endParaRPr sz="1500"/>
          </a:p>
          <a:p>
            <a:pPr indent="-323850" lvl="0" marL="457200" rtl="0" algn="l">
              <a:spcBef>
                <a:spcPts val="0"/>
              </a:spcBef>
              <a:spcAft>
                <a:spcPts val="0"/>
              </a:spcAft>
              <a:buSzPts val="1500"/>
              <a:buAutoNum type="arabicPeriod"/>
            </a:pPr>
            <a:r>
              <a:rPr lang="en" sz="1500">
                <a:solidFill>
                  <a:schemeClr val="dk1"/>
                </a:solidFill>
              </a:rPr>
              <a:t>Explores </a:t>
            </a:r>
            <a:r>
              <a:rPr lang="en" sz="1500"/>
              <a:t>Graph Convolutional Network learn complex </a:t>
            </a:r>
            <a:r>
              <a:rPr b="1" lang="en" sz="1500"/>
              <a:t>structure-function</a:t>
            </a:r>
            <a:r>
              <a:rPr lang="en" sz="1500"/>
              <a:t> relationships.</a:t>
            </a:r>
            <a:endParaRPr sz="1500"/>
          </a:p>
        </p:txBody>
      </p:sp>
      <p:sp>
        <p:nvSpPr>
          <p:cNvPr id="180" name="Google Shape;180;p30"/>
          <p:cNvSpPr txBox="1"/>
          <p:nvPr>
            <p:ph type="title"/>
          </p:nvPr>
        </p:nvSpPr>
        <p:spPr>
          <a:xfrm>
            <a:off x="457200" y="502972"/>
            <a:ext cx="6728700" cy="372900"/>
          </a:xfrm>
          <a:prstGeom prst="rect">
            <a:avLst/>
          </a:prstGeom>
        </p:spPr>
        <p:txBody>
          <a:bodyPr anchorCtr="0" anchor="t" bIns="28525" lIns="57050" spcFirstLastPara="1" rIns="57050" wrap="square" tIns="28525">
            <a:noAutofit/>
          </a:bodyPr>
          <a:lstStyle/>
          <a:p>
            <a:pPr indent="0" lvl="0" marL="0" rtl="0" algn="l">
              <a:spcBef>
                <a:spcPts val="0"/>
              </a:spcBef>
              <a:spcAft>
                <a:spcPts val="0"/>
              </a:spcAft>
              <a:buNone/>
            </a:pPr>
            <a:r>
              <a:rPr lang="en" sz="2100"/>
              <a:t>Introduction</a:t>
            </a:r>
            <a:endParaRPr sz="2100"/>
          </a:p>
        </p:txBody>
      </p:sp>
      <p:sp>
        <p:nvSpPr>
          <p:cNvPr id="181" name="Google Shape;181;p30"/>
          <p:cNvSpPr txBox="1"/>
          <p:nvPr>
            <p:ph idx="2" type="body"/>
          </p:nvPr>
        </p:nvSpPr>
        <p:spPr>
          <a:xfrm>
            <a:off x="457500" y="906000"/>
            <a:ext cx="8229000" cy="294300"/>
          </a:xfrm>
          <a:prstGeom prst="rect">
            <a:avLst/>
          </a:prstGeom>
        </p:spPr>
        <p:txBody>
          <a:bodyPr anchorCtr="0" anchor="t" bIns="28525" lIns="57050" spcFirstLastPara="1" rIns="57050" wrap="square" tIns="28525">
            <a:noAutofit/>
          </a:bodyPr>
          <a:lstStyle/>
          <a:p>
            <a:pPr indent="0" lvl="0" marL="0" rtl="0" algn="l">
              <a:spcBef>
                <a:spcPts val="200"/>
              </a:spcBef>
              <a:spcAft>
                <a:spcPts val="0"/>
              </a:spcAft>
              <a:buNone/>
            </a:pPr>
            <a:r>
              <a:rPr lang="en"/>
              <a:t>Using transformer to extract structure information for multi-sequences to boost function learning</a:t>
            </a:r>
            <a:endParaRPr/>
          </a:p>
        </p:txBody>
      </p:sp>
      <p:pic>
        <p:nvPicPr>
          <p:cNvPr id="182" name="Google Shape;182;p30"/>
          <p:cNvPicPr preferRelativeResize="0"/>
          <p:nvPr/>
        </p:nvPicPr>
        <p:blipFill>
          <a:blip r:embed="rId3">
            <a:alphaModFix/>
          </a:blip>
          <a:stretch>
            <a:fillRect/>
          </a:stretch>
        </p:blipFill>
        <p:spPr>
          <a:xfrm>
            <a:off x="7151400" y="1352700"/>
            <a:ext cx="1840201" cy="2984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idx="1" type="body"/>
          </p:nvPr>
        </p:nvSpPr>
        <p:spPr>
          <a:xfrm>
            <a:off x="311400" y="1137975"/>
            <a:ext cx="4921800" cy="3393900"/>
          </a:xfrm>
          <a:prstGeom prst="rect">
            <a:avLst/>
          </a:prstGeom>
        </p:spPr>
        <p:txBody>
          <a:bodyPr anchorCtr="0" anchor="t" bIns="28525" lIns="57050" spcFirstLastPara="1" rIns="57050" wrap="square" tIns="28525">
            <a:noAutofit/>
          </a:bodyPr>
          <a:lstStyle/>
          <a:p>
            <a:pPr indent="0" lvl="0" marL="0" rtl="0" algn="l">
              <a:spcBef>
                <a:spcPts val="200"/>
              </a:spcBef>
              <a:spcAft>
                <a:spcPts val="0"/>
              </a:spcAft>
              <a:buNone/>
            </a:pPr>
            <a:r>
              <a:t/>
            </a:r>
            <a:endParaRPr b="1" sz="1100">
              <a:solidFill>
                <a:srgbClr val="08436E"/>
              </a:solidFill>
            </a:endParaRPr>
          </a:p>
          <a:p>
            <a:pPr indent="0" lvl="0" marL="0" rtl="0" algn="l">
              <a:spcBef>
                <a:spcPts val="200"/>
              </a:spcBef>
              <a:spcAft>
                <a:spcPts val="0"/>
              </a:spcAft>
              <a:buNone/>
            </a:pPr>
            <a:r>
              <a:rPr b="1" lang="en" sz="1100">
                <a:solidFill>
                  <a:srgbClr val="08436E"/>
                </a:solidFill>
              </a:rPr>
              <a:t>RNA sequences</a:t>
            </a:r>
            <a:endParaRPr b="1" sz="1100">
              <a:solidFill>
                <a:srgbClr val="08436E"/>
              </a:solidFill>
            </a:endParaRPr>
          </a:p>
          <a:p>
            <a:pPr indent="0" lvl="0" marL="0" rtl="0" algn="l">
              <a:spcBef>
                <a:spcPts val="200"/>
              </a:spcBef>
              <a:spcAft>
                <a:spcPts val="0"/>
              </a:spcAft>
              <a:buNone/>
            </a:pPr>
            <a:r>
              <a:rPr lang="en" sz="1100">
                <a:solidFill>
                  <a:srgbClr val="08436E"/>
                </a:solidFill>
              </a:rPr>
              <a:t>RNA utilizes four bases (A, U, C, G). RNA sequence is a combination for these four nucleotides.</a:t>
            </a:r>
            <a:endParaRPr sz="1100">
              <a:solidFill>
                <a:srgbClr val="08436E"/>
              </a:solidFill>
            </a:endParaRPr>
          </a:p>
          <a:p>
            <a:pPr indent="0" lvl="0" marL="0" rtl="0" algn="l">
              <a:spcBef>
                <a:spcPts val="200"/>
              </a:spcBef>
              <a:spcAft>
                <a:spcPts val="0"/>
              </a:spcAft>
              <a:buNone/>
            </a:pPr>
            <a:r>
              <a:t/>
            </a:r>
            <a:endParaRPr b="1" sz="1100">
              <a:solidFill>
                <a:srgbClr val="08436E"/>
              </a:solidFill>
            </a:endParaRPr>
          </a:p>
          <a:p>
            <a:pPr indent="0" lvl="0" marL="0" rtl="0" algn="l">
              <a:spcBef>
                <a:spcPts val="200"/>
              </a:spcBef>
              <a:spcAft>
                <a:spcPts val="0"/>
              </a:spcAft>
              <a:buNone/>
            </a:pPr>
            <a:r>
              <a:rPr b="1" lang="en" sz="1100">
                <a:solidFill>
                  <a:srgbClr val="08436E"/>
                </a:solidFill>
              </a:rPr>
              <a:t>RNA contact</a:t>
            </a:r>
            <a:endParaRPr b="1" sz="1100">
              <a:solidFill>
                <a:srgbClr val="08436E"/>
              </a:solidFill>
            </a:endParaRPr>
          </a:p>
          <a:p>
            <a:pPr indent="0" lvl="0" marL="0" rtl="0" algn="l">
              <a:spcBef>
                <a:spcPts val="200"/>
              </a:spcBef>
              <a:spcAft>
                <a:spcPts val="0"/>
              </a:spcAft>
              <a:buNone/>
            </a:pPr>
            <a:r>
              <a:rPr lang="en" sz="1100">
                <a:solidFill>
                  <a:srgbClr val="08436E"/>
                </a:solidFill>
              </a:rPr>
              <a:t>RNA pairwise structural proximity. If the physical distance is less than 10Å (angstrom, 1Å= 0.1nm)  will be considered as "contact".</a:t>
            </a:r>
            <a:endParaRPr sz="1100">
              <a:solidFill>
                <a:srgbClr val="08436E"/>
              </a:solidFill>
            </a:endParaRPr>
          </a:p>
          <a:p>
            <a:pPr indent="0" lvl="0" marL="0" rtl="0" algn="l">
              <a:spcBef>
                <a:spcPts val="200"/>
              </a:spcBef>
              <a:spcAft>
                <a:spcPts val="0"/>
              </a:spcAft>
              <a:buNone/>
            </a:pPr>
            <a:r>
              <a:t/>
            </a:r>
            <a:endParaRPr b="1" sz="1100">
              <a:solidFill>
                <a:srgbClr val="08436E"/>
              </a:solidFill>
            </a:endParaRPr>
          </a:p>
          <a:p>
            <a:pPr indent="0" lvl="0" marL="0" rtl="0" algn="l">
              <a:spcBef>
                <a:spcPts val="200"/>
              </a:spcBef>
              <a:spcAft>
                <a:spcPts val="0"/>
              </a:spcAft>
              <a:buNone/>
            </a:pPr>
            <a:r>
              <a:rPr b="1" lang="en" sz="1100">
                <a:solidFill>
                  <a:srgbClr val="08436E"/>
                </a:solidFill>
              </a:rPr>
              <a:t>RNA functions</a:t>
            </a:r>
            <a:endParaRPr b="1" sz="1100">
              <a:solidFill>
                <a:srgbClr val="08436E"/>
              </a:solidFill>
            </a:endParaRPr>
          </a:p>
          <a:p>
            <a:pPr indent="0" lvl="0" marL="0" rtl="0" algn="l">
              <a:spcBef>
                <a:spcPts val="200"/>
              </a:spcBef>
              <a:spcAft>
                <a:spcPts val="0"/>
              </a:spcAft>
              <a:buNone/>
            </a:pPr>
            <a:r>
              <a:rPr lang="en" sz="1100">
                <a:solidFill>
                  <a:srgbClr val="08436E"/>
                </a:solidFill>
              </a:rPr>
              <a:t>RNA molecules play numerous roles in both normal cellular processes and disease states.</a:t>
            </a:r>
            <a:endParaRPr sz="1100">
              <a:solidFill>
                <a:srgbClr val="08436E"/>
              </a:solidFill>
            </a:endParaRPr>
          </a:p>
          <a:p>
            <a:pPr indent="0" lvl="0" marL="0" rtl="0" algn="l">
              <a:spcBef>
                <a:spcPts val="200"/>
              </a:spcBef>
              <a:spcAft>
                <a:spcPts val="0"/>
              </a:spcAft>
              <a:buNone/>
            </a:pPr>
            <a:r>
              <a:t/>
            </a:r>
            <a:endParaRPr sz="1100">
              <a:solidFill>
                <a:srgbClr val="08436E"/>
              </a:solidFill>
            </a:endParaRPr>
          </a:p>
          <a:p>
            <a:pPr indent="0" lvl="0" marL="0" rtl="0" algn="l">
              <a:spcBef>
                <a:spcPts val="200"/>
              </a:spcBef>
              <a:spcAft>
                <a:spcPts val="0"/>
              </a:spcAft>
              <a:buNone/>
            </a:pPr>
            <a:r>
              <a:rPr b="1" lang="en" sz="1100">
                <a:solidFill>
                  <a:srgbClr val="08436E"/>
                </a:solidFill>
              </a:rPr>
              <a:t>RNA cuts</a:t>
            </a:r>
            <a:endParaRPr b="1" sz="1100">
              <a:solidFill>
                <a:srgbClr val="08436E"/>
              </a:solidFill>
            </a:endParaRPr>
          </a:p>
          <a:p>
            <a:pPr indent="0" lvl="0" marL="0" rtl="0" algn="l">
              <a:spcBef>
                <a:spcPts val="200"/>
              </a:spcBef>
              <a:spcAft>
                <a:spcPts val="0"/>
              </a:spcAft>
              <a:buNone/>
            </a:pPr>
            <a:r>
              <a:rPr lang="en" sz="1100">
                <a:solidFill>
                  <a:srgbClr val="08436E"/>
                </a:solidFill>
              </a:rPr>
              <a:t>The number and distribution of intersecting contacts.</a:t>
            </a:r>
            <a:endParaRPr sz="1100">
              <a:solidFill>
                <a:srgbClr val="08436E"/>
              </a:solidFill>
            </a:endParaRPr>
          </a:p>
          <a:p>
            <a:pPr indent="0" lvl="0" marL="0" rtl="0" algn="l">
              <a:spcBef>
                <a:spcPts val="200"/>
              </a:spcBef>
              <a:spcAft>
                <a:spcPts val="0"/>
              </a:spcAft>
              <a:buClr>
                <a:schemeClr val="dk1"/>
              </a:buClr>
              <a:buSzPts val="1100"/>
              <a:buFont typeface="Arial"/>
              <a:buNone/>
            </a:pPr>
            <a:r>
              <a:t/>
            </a:r>
            <a:endParaRPr b="1" sz="1100">
              <a:solidFill>
                <a:srgbClr val="08436E"/>
              </a:solidFill>
            </a:endParaRPr>
          </a:p>
        </p:txBody>
      </p:sp>
      <p:sp>
        <p:nvSpPr>
          <p:cNvPr id="188" name="Google Shape;188;p31"/>
          <p:cNvSpPr txBox="1"/>
          <p:nvPr>
            <p:ph type="title"/>
          </p:nvPr>
        </p:nvSpPr>
        <p:spPr>
          <a:xfrm>
            <a:off x="457200" y="502972"/>
            <a:ext cx="6728700" cy="372900"/>
          </a:xfrm>
          <a:prstGeom prst="rect">
            <a:avLst/>
          </a:prstGeom>
        </p:spPr>
        <p:txBody>
          <a:bodyPr anchorCtr="0" anchor="t" bIns="28525" lIns="57050" spcFirstLastPara="1" rIns="57050" wrap="square" tIns="28525">
            <a:noAutofit/>
          </a:bodyPr>
          <a:lstStyle/>
          <a:p>
            <a:pPr indent="0" lvl="0" marL="0" rtl="0" algn="l">
              <a:spcBef>
                <a:spcPts val="0"/>
              </a:spcBef>
              <a:spcAft>
                <a:spcPts val="0"/>
              </a:spcAft>
              <a:buNone/>
            </a:pPr>
            <a:r>
              <a:rPr lang="en"/>
              <a:t>Concepts</a:t>
            </a:r>
            <a:endParaRPr/>
          </a:p>
        </p:txBody>
      </p:sp>
      <p:sp>
        <p:nvSpPr>
          <p:cNvPr id="189" name="Google Shape;189;p31"/>
          <p:cNvSpPr txBox="1"/>
          <p:nvPr>
            <p:ph idx="2" type="body"/>
          </p:nvPr>
        </p:nvSpPr>
        <p:spPr>
          <a:xfrm>
            <a:off x="457500" y="906000"/>
            <a:ext cx="7901100" cy="294300"/>
          </a:xfrm>
          <a:prstGeom prst="rect">
            <a:avLst/>
          </a:prstGeom>
        </p:spPr>
        <p:txBody>
          <a:bodyPr anchorCtr="0" anchor="t" bIns="28525" lIns="57050" spcFirstLastPara="1" rIns="57050" wrap="square" tIns="28525">
            <a:noAutofit/>
          </a:bodyPr>
          <a:lstStyle/>
          <a:p>
            <a:pPr indent="0" lvl="0" marL="0" rtl="0" algn="l">
              <a:spcBef>
                <a:spcPts val="0"/>
              </a:spcBef>
              <a:spcAft>
                <a:spcPts val="0"/>
              </a:spcAft>
              <a:buNone/>
            </a:pPr>
            <a:r>
              <a:rPr lang="en"/>
              <a:t>Using </a:t>
            </a:r>
            <a:r>
              <a:rPr lang="en">
                <a:solidFill>
                  <a:schemeClr val="dk2"/>
                </a:solidFill>
              </a:rPr>
              <a:t>transformer</a:t>
            </a:r>
            <a:r>
              <a:rPr lang="en"/>
              <a:t> to extract </a:t>
            </a:r>
            <a:r>
              <a:rPr lang="en">
                <a:solidFill>
                  <a:srgbClr val="FF9900"/>
                </a:solidFill>
              </a:rPr>
              <a:t>structure information</a:t>
            </a:r>
            <a:r>
              <a:rPr lang="en"/>
              <a:t> for </a:t>
            </a:r>
            <a:r>
              <a:rPr lang="en">
                <a:solidFill>
                  <a:srgbClr val="FF9900"/>
                </a:solidFill>
              </a:rPr>
              <a:t>multi-sequences</a:t>
            </a:r>
            <a:r>
              <a:rPr lang="en"/>
              <a:t> to boost </a:t>
            </a:r>
            <a:r>
              <a:rPr lang="en">
                <a:solidFill>
                  <a:schemeClr val="accent6"/>
                </a:solidFill>
              </a:rPr>
              <a:t>function learning</a:t>
            </a:r>
            <a:endParaRPr>
              <a:solidFill>
                <a:schemeClr val="accent6"/>
              </a:solidFill>
            </a:endParaRPr>
          </a:p>
          <a:p>
            <a:pPr indent="0" lvl="0" marL="0" rtl="0" algn="l">
              <a:spcBef>
                <a:spcPts val="200"/>
              </a:spcBef>
              <a:spcAft>
                <a:spcPts val="0"/>
              </a:spcAft>
              <a:buNone/>
            </a:pPr>
            <a:r>
              <a:t/>
            </a:r>
            <a:endParaRPr/>
          </a:p>
        </p:txBody>
      </p:sp>
      <p:sp>
        <p:nvSpPr>
          <p:cNvPr id="190" name="Google Shape;190;p31"/>
          <p:cNvSpPr txBox="1"/>
          <p:nvPr/>
        </p:nvSpPr>
        <p:spPr>
          <a:xfrm>
            <a:off x="5642075" y="1230425"/>
            <a:ext cx="291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ACAAGGCUGACCGGAAAUCC</a:t>
            </a:r>
            <a:endParaRPr/>
          </a:p>
        </p:txBody>
      </p:sp>
      <p:sp>
        <p:nvSpPr>
          <p:cNvPr id="191" name="Google Shape;191;p31"/>
          <p:cNvSpPr txBox="1"/>
          <p:nvPr/>
        </p:nvSpPr>
        <p:spPr>
          <a:xfrm>
            <a:off x="5535125" y="1565950"/>
            <a:ext cx="343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This is a </a:t>
            </a:r>
            <a:r>
              <a:rPr lang="en"/>
              <a:t>presentation</a:t>
            </a:r>
            <a:r>
              <a:rPr lang="en"/>
              <a:t> for capstone. After that, we have a report left.</a:t>
            </a:r>
            <a:endParaRPr/>
          </a:p>
        </p:txBody>
      </p:sp>
      <p:sp>
        <p:nvSpPr>
          <p:cNvPr id="192" name="Google Shape;192;p31"/>
          <p:cNvSpPr txBox="1"/>
          <p:nvPr/>
        </p:nvSpPr>
        <p:spPr>
          <a:xfrm>
            <a:off x="5535125" y="2156100"/>
            <a:ext cx="3126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This is a presentation for capstone.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After that, we have a report left.</a:t>
            </a:r>
            <a:endParaRPr/>
          </a:p>
        </p:txBody>
      </p:sp>
      <p:sp>
        <p:nvSpPr>
          <p:cNvPr id="193" name="Google Shape;193;p31"/>
          <p:cNvSpPr/>
          <p:nvPr/>
        </p:nvSpPr>
        <p:spPr>
          <a:xfrm>
            <a:off x="6308000" y="2249025"/>
            <a:ext cx="1021500" cy="2424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1"/>
          <p:cNvSpPr/>
          <p:nvPr/>
        </p:nvSpPr>
        <p:spPr>
          <a:xfrm>
            <a:off x="6016225" y="2664100"/>
            <a:ext cx="354000" cy="2424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5" name="Google Shape;195;p31"/>
          <p:cNvCxnSpPr>
            <a:stCxn id="194" idx="0"/>
            <a:endCxn id="193" idx="2"/>
          </p:cNvCxnSpPr>
          <p:nvPr/>
        </p:nvCxnSpPr>
        <p:spPr>
          <a:xfrm flipH="1" rot="10800000">
            <a:off x="6193225" y="2491300"/>
            <a:ext cx="625500" cy="172800"/>
          </a:xfrm>
          <a:prstGeom prst="straightConnector1">
            <a:avLst/>
          </a:prstGeom>
          <a:noFill/>
          <a:ln cap="flat" cmpd="sng" w="19050">
            <a:solidFill>
              <a:srgbClr val="FF9900"/>
            </a:solidFill>
            <a:prstDash val="solid"/>
            <a:round/>
            <a:headEnd len="med" w="med" type="none"/>
            <a:tailEnd len="med" w="med" type="none"/>
          </a:ln>
        </p:spPr>
      </p:cxnSp>
      <p:sp>
        <p:nvSpPr>
          <p:cNvPr id="196" name="Google Shape;196;p31"/>
          <p:cNvSpPr txBox="1"/>
          <p:nvPr/>
        </p:nvSpPr>
        <p:spPr>
          <a:xfrm>
            <a:off x="5535125" y="3166950"/>
            <a:ext cx="31269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Seq1: </a:t>
            </a:r>
            <a:r>
              <a:rPr lang="en"/>
              <a:t>ACAAGGCUGACCGGAAAUC</a:t>
            </a:r>
            <a:endParaRPr/>
          </a:p>
          <a:p>
            <a:pPr indent="0" lvl="0" marL="0" rtl="0" algn="l">
              <a:spcBef>
                <a:spcPts val="0"/>
              </a:spcBef>
              <a:spcAft>
                <a:spcPts val="0"/>
              </a:spcAft>
              <a:buNone/>
            </a:pPr>
            <a:r>
              <a:rPr lang="en">
                <a:solidFill>
                  <a:schemeClr val="dk1"/>
                </a:solidFill>
              </a:rPr>
              <a:t>Seq2: CAGAUUCGGACAGAACUGA</a:t>
            </a:r>
            <a:endParaRPr>
              <a:solidFill>
                <a:schemeClr val="dk1"/>
              </a:solidFill>
            </a:endParaRPr>
          </a:p>
          <a:p>
            <a:pPr indent="0" lvl="0" marL="0" rtl="0" algn="l">
              <a:spcBef>
                <a:spcPts val="0"/>
              </a:spcBef>
              <a:spcAft>
                <a:spcPts val="0"/>
              </a:spcAft>
              <a:buNone/>
            </a:pPr>
            <a:r>
              <a:rPr lang="en">
                <a:solidFill>
                  <a:schemeClr val="dk1"/>
                </a:solidFill>
              </a:rPr>
              <a:t>Fun1: Alpha variant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Fun1: Delta variant</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2"/>
          <p:cNvSpPr txBox="1"/>
          <p:nvPr>
            <p:ph type="title"/>
          </p:nvPr>
        </p:nvSpPr>
        <p:spPr>
          <a:xfrm>
            <a:off x="457200" y="502972"/>
            <a:ext cx="6728700" cy="372900"/>
          </a:xfrm>
          <a:prstGeom prst="rect">
            <a:avLst/>
          </a:prstGeom>
        </p:spPr>
        <p:txBody>
          <a:bodyPr anchorCtr="0" anchor="t" bIns="28525" lIns="57050" spcFirstLastPara="1" rIns="57050" wrap="square" tIns="28525">
            <a:noAutofit/>
          </a:bodyPr>
          <a:lstStyle/>
          <a:p>
            <a:pPr indent="0" lvl="0" marL="0" rtl="0" algn="l">
              <a:spcBef>
                <a:spcPts val="0"/>
              </a:spcBef>
              <a:spcAft>
                <a:spcPts val="0"/>
              </a:spcAft>
              <a:buNone/>
            </a:pPr>
            <a:r>
              <a:rPr lang="en"/>
              <a:t>Dataset</a:t>
            </a:r>
            <a:endParaRPr/>
          </a:p>
        </p:txBody>
      </p:sp>
      <p:sp>
        <p:nvSpPr>
          <p:cNvPr id="202" name="Google Shape;202;p32"/>
          <p:cNvSpPr txBox="1"/>
          <p:nvPr>
            <p:ph idx="2" type="body"/>
          </p:nvPr>
        </p:nvSpPr>
        <p:spPr>
          <a:xfrm>
            <a:off x="457489" y="905996"/>
            <a:ext cx="6728100" cy="294300"/>
          </a:xfrm>
          <a:prstGeom prst="rect">
            <a:avLst/>
          </a:prstGeom>
        </p:spPr>
        <p:txBody>
          <a:bodyPr anchorCtr="0" anchor="t" bIns="28525" lIns="57050" spcFirstLastPara="1" rIns="57050" wrap="square" tIns="28525">
            <a:noAutofit/>
          </a:bodyPr>
          <a:lstStyle/>
          <a:p>
            <a:pPr indent="0" lvl="0" marL="0" rtl="0" algn="l">
              <a:spcBef>
                <a:spcPts val="200"/>
              </a:spcBef>
              <a:spcAft>
                <a:spcPts val="0"/>
              </a:spcAft>
              <a:buNone/>
            </a:pPr>
            <a:r>
              <a:rPr lang="en"/>
              <a:t>RNA sequences</a:t>
            </a:r>
            <a:endParaRPr/>
          </a:p>
        </p:txBody>
      </p:sp>
      <p:grpSp>
        <p:nvGrpSpPr>
          <p:cNvPr id="203" name="Google Shape;203;p32"/>
          <p:cNvGrpSpPr/>
          <p:nvPr/>
        </p:nvGrpSpPr>
        <p:grpSpPr>
          <a:xfrm>
            <a:off x="3532577" y="1102554"/>
            <a:ext cx="5389628" cy="2331823"/>
            <a:chOff x="3523675" y="875875"/>
            <a:chExt cx="5162974" cy="2233975"/>
          </a:xfrm>
        </p:grpSpPr>
        <p:pic>
          <p:nvPicPr>
            <p:cNvPr id="204" name="Google Shape;204;p32"/>
            <p:cNvPicPr preferRelativeResize="0"/>
            <p:nvPr/>
          </p:nvPicPr>
          <p:blipFill rotWithShape="1">
            <a:blip r:embed="rId3">
              <a:alphaModFix/>
            </a:blip>
            <a:srcRect b="20566" l="0" r="30733" t="996"/>
            <a:stretch/>
          </p:blipFill>
          <p:spPr>
            <a:xfrm>
              <a:off x="4861925" y="1192375"/>
              <a:ext cx="3824724" cy="1880601"/>
            </a:xfrm>
            <a:prstGeom prst="rect">
              <a:avLst/>
            </a:prstGeom>
            <a:noFill/>
            <a:ln>
              <a:noFill/>
            </a:ln>
          </p:spPr>
        </p:pic>
        <p:pic>
          <p:nvPicPr>
            <p:cNvPr id="205" name="Google Shape;205;p32"/>
            <p:cNvPicPr preferRelativeResize="0"/>
            <p:nvPr/>
          </p:nvPicPr>
          <p:blipFill rotWithShape="1">
            <a:blip r:embed="rId4">
              <a:alphaModFix/>
            </a:blip>
            <a:srcRect b="0" l="0" r="29007" t="0"/>
            <a:stretch/>
          </p:blipFill>
          <p:spPr>
            <a:xfrm>
              <a:off x="3523675" y="1155500"/>
              <a:ext cx="1048325" cy="1954350"/>
            </a:xfrm>
            <a:prstGeom prst="rect">
              <a:avLst/>
            </a:prstGeom>
            <a:noFill/>
            <a:ln>
              <a:noFill/>
            </a:ln>
          </p:spPr>
        </p:pic>
        <p:cxnSp>
          <p:nvCxnSpPr>
            <p:cNvPr id="206" name="Google Shape;206;p32"/>
            <p:cNvCxnSpPr/>
            <p:nvPr/>
          </p:nvCxnSpPr>
          <p:spPr>
            <a:xfrm flipH="1" rot="10800000">
              <a:off x="4042725" y="1168550"/>
              <a:ext cx="781800" cy="591900"/>
            </a:xfrm>
            <a:prstGeom prst="straightConnector1">
              <a:avLst/>
            </a:prstGeom>
            <a:noFill/>
            <a:ln cap="flat" cmpd="sng" w="9525">
              <a:solidFill>
                <a:schemeClr val="dk2"/>
              </a:solidFill>
              <a:prstDash val="solid"/>
              <a:round/>
              <a:headEnd len="med" w="med" type="none"/>
              <a:tailEnd len="med" w="med" type="none"/>
            </a:ln>
          </p:spPr>
        </p:cxnSp>
        <p:cxnSp>
          <p:nvCxnSpPr>
            <p:cNvPr id="207" name="Google Shape;207;p32"/>
            <p:cNvCxnSpPr/>
            <p:nvPr/>
          </p:nvCxnSpPr>
          <p:spPr>
            <a:xfrm>
              <a:off x="4033825" y="1795975"/>
              <a:ext cx="790800" cy="1226700"/>
            </a:xfrm>
            <a:prstGeom prst="straightConnector1">
              <a:avLst/>
            </a:prstGeom>
            <a:noFill/>
            <a:ln cap="flat" cmpd="sng" w="9525">
              <a:solidFill>
                <a:schemeClr val="dk2"/>
              </a:solidFill>
              <a:prstDash val="solid"/>
              <a:round/>
              <a:headEnd len="med" w="med" type="none"/>
              <a:tailEnd len="med" w="med" type="none"/>
            </a:ln>
          </p:spPr>
        </p:cxnSp>
        <p:sp>
          <p:nvSpPr>
            <p:cNvPr id="208" name="Google Shape;208;p32"/>
            <p:cNvSpPr txBox="1"/>
            <p:nvPr/>
          </p:nvSpPr>
          <p:spPr>
            <a:xfrm>
              <a:off x="4019700" y="887875"/>
              <a:ext cx="1104600" cy="28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rgbClr val="FF9900"/>
                  </a:solidFill>
                </a:rPr>
                <a:t>RNA name/identity</a:t>
              </a:r>
              <a:endParaRPr sz="700">
                <a:solidFill>
                  <a:srgbClr val="FF9900"/>
                </a:solidFill>
              </a:endParaRPr>
            </a:p>
          </p:txBody>
        </p:sp>
        <p:cxnSp>
          <p:nvCxnSpPr>
            <p:cNvPr id="209" name="Google Shape;209;p32"/>
            <p:cNvCxnSpPr>
              <a:endCxn id="208" idx="1"/>
            </p:cNvCxnSpPr>
            <p:nvPr/>
          </p:nvCxnSpPr>
          <p:spPr>
            <a:xfrm flipH="1" rot="10800000">
              <a:off x="3817800" y="1027975"/>
              <a:ext cx="201900" cy="126600"/>
            </a:xfrm>
            <a:prstGeom prst="straightConnector1">
              <a:avLst/>
            </a:prstGeom>
            <a:noFill/>
            <a:ln cap="flat" cmpd="sng" w="9525">
              <a:solidFill>
                <a:srgbClr val="FF9900"/>
              </a:solidFill>
              <a:prstDash val="solid"/>
              <a:round/>
              <a:headEnd len="med" w="med" type="none"/>
              <a:tailEnd len="med" w="med" type="triangle"/>
            </a:ln>
          </p:spPr>
        </p:cxnSp>
        <p:cxnSp>
          <p:nvCxnSpPr>
            <p:cNvPr id="210" name="Google Shape;210;p32"/>
            <p:cNvCxnSpPr/>
            <p:nvPr/>
          </p:nvCxnSpPr>
          <p:spPr>
            <a:xfrm flipH="1" rot="10800000">
              <a:off x="5310525" y="1072375"/>
              <a:ext cx="157800" cy="120000"/>
            </a:xfrm>
            <a:prstGeom prst="straightConnector1">
              <a:avLst/>
            </a:prstGeom>
            <a:noFill/>
            <a:ln cap="flat" cmpd="sng" w="9525">
              <a:solidFill>
                <a:srgbClr val="FF9900"/>
              </a:solidFill>
              <a:prstDash val="solid"/>
              <a:round/>
              <a:headEnd len="med" w="med" type="none"/>
              <a:tailEnd len="med" w="med" type="triangle"/>
            </a:ln>
          </p:spPr>
        </p:cxnSp>
        <p:sp>
          <p:nvSpPr>
            <p:cNvPr id="211" name="Google Shape;211;p32"/>
            <p:cNvSpPr txBox="1"/>
            <p:nvPr/>
          </p:nvSpPr>
          <p:spPr>
            <a:xfrm>
              <a:off x="5417850" y="875875"/>
              <a:ext cx="1640700" cy="28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rgbClr val="FF9900"/>
                  </a:solidFill>
                </a:rPr>
                <a:t>Unique ID/Description line</a:t>
              </a:r>
              <a:endParaRPr sz="700">
                <a:solidFill>
                  <a:srgbClr val="FF9900"/>
                </a:solidFill>
              </a:endParaRPr>
            </a:p>
          </p:txBody>
        </p:sp>
        <p:sp>
          <p:nvSpPr>
            <p:cNvPr id="212" name="Google Shape;212;p32"/>
            <p:cNvSpPr/>
            <p:nvPr/>
          </p:nvSpPr>
          <p:spPr>
            <a:xfrm>
              <a:off x="4881375" y="1129250"/>
              <a:ext cx="429300" cy="157800"/>
            </a:xfrm>
            <a:prstGeom prst="rect">
              <a:avLst/>
            </a:pr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3" name="Google Shape;213;p32"/>
            <p:cNvCxnSpPr/>
            <p:nvPr/>
          </p:nvCxnSpPr>
          <p:spPr>
            <a:xfrm>
              <a:off x="4900325" y="1394325"/>
              <a:ext cx="3767700" cy="0"/>
            </a:xfrm>
            <a:prstGeom prst="straightConnector1">
              <a:avLst/>
            </a:prstGeom>
            <a:noFill/>
            <a:ln cap="flat" cmpd="sng" w="19050">
              <a:solidFill>
                <a:srgbClr val="FF0000"/>
              </a:solidFill>
              <a:prstDash val="solid"/>
              <a:round/>
              <a:headEnd len="med" w="med" type="none"/>
              <a:tailEnd len="med" w="med" type="none"/>
            </a:ln>
          </p:spPr>
        </p:cxnSp>
        <p:sp>
          <p:nvSpPr>
            <p:cNvPr id="214" name="Google Shape;214;p32"/>
            <p:cNvSpPr txBox="1"/>
            <p:nvPr/>
          </p:nvSpPr>
          <p:spPr>
            <a:xfrm>
              <a:off x="6914450" y="875875"/>
              <a:ext cx="1570500" cy="28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rgbClr val="FF0000"/>
                  </a:solidFill>
                </a:rPr>
                <a:t>S</a:t>
              </a:r>
              <a:r>
                <a:rPr lang="en" sz="700">
                  <a:solidFill>
                    <a:srgbClr val="FF0000"/>
                  </a:solidFill>
                </a:rPr>
                <a:t>equence representation</a:t>
              </a:r>
              <a:endParaRPr sz="700">
                <a:solidFill>
                  <a:srgbClr val="FF0000"/>
                </a:solidFill>
              </a:endParaRPr>
            </a:p>
          </p:txBody>
        </p:sp>
        <p:cxnSp>
          <p:nvCxnSpPr>
            <p:cNvPr id="215" name="Google Shape;215;p32"/>
            <p:cNvCxnSpPr/>
            <p:nvPr/>
          </p:nvCxnSpPr>
          <p:spPr>
            <a:xfrm flipH="1" rot="10800000">
              <a:off x="7285900" y="1122900"/>
              <a:ext cx="107400" cy="151500"/>
            </a:xfrm>
            <a:prstGeom prst="straightConnector1">
              <a:avLst/>
            </a:prstGeom>
            <a:noFill/>
            <a:ln cap="flat" cmpd="sng" w="9525">
              <a:solidFill>
                <a:srgbClr val="FF0000"/>
              </a:solidFill>
              <a:prstDash val="solid"/>
              <a:round/>
              <a:headEnd len="med" w="med" type="none"/>
              <a:tailEnd len="med" w="med" type="triangle"/>
            </a:ln>
          </p:spPr>
        </p:cxnSp>
      </p:grpSp>
      <p:pic>
        <p:nvPicPr>
          <p:cNvPr id="216" name="Google Shape;216;p32"/>
          <p:cNvPicPr preferRelativeResize="0"/>
          <p:nvPr/>
        </p:nvPicPr>
        <p:blipFill>
          <a:blip r:embed="rId5">
            <a:alphaModFix/>
          </a:blip>
          <a:stretch>
            <a:fillRect/>
          </a:stretch>
        </p:blipFill>
        <p:spPr>
          <a:xfrm>
            <a:off x="172950" y="1712900"/>
            <a:ext cx="3212401" cy="1380078"/>
          </a:xfrm>
          <a:prstGeom prst="rect">
            <a:avLst/>
          </a:prstGeom>
          <a:noFill/>
          <a:ln>
            <a:noFill/>
          </a:ln>
        </p:spPr>
      </p:pic>
      <p:sp>
        <p:nvSpPr>
          <p:cNvPr id="217" name="Google Shape;217;p32"/>
          <p:cNvSpPr txBox="1"/>
          <p:nvPr/>
        </p:nvSpPr>
        <p:spPr>
          <a:xfrm>
            <a:off x="457200" y="3812500"/>
            <a:ext cx="63729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Verdana"/>
              <a:buAutoNum type="arabicPeriod"/>
            </a:pPr>
            <a:r>
              <a:rPr lang="en">
                <a:latin typeface="Verdana"/>
                <a:ea typeface="Verdana"/>
                <a:cs typeface="Verdana"/>
                <a:sym typeface="Verdana"/>
              </a:rPr>
              <a:t>RNA data to train(57)/test(23) transformers</a:t>
            </a:r>
            <a:endParaRPr>
              <a:latin typeface="Verdana"/>
              <a:ea typeface="Verdana"/>
              <a:cs typeface="Verdana"/>
              <a:sym typeface="Verdana"/>
            </a:endParaRPr>
          </a:p>
          <a:p>
            <a:pPr indent="-317500" lvl="0" marL="457200" rtl="0" algn="l">
              <a:spcBef>
                <a:spcPts val="0"/>
              </a:spcBef>
              <a:spcAft>
                <a:spcPts val="0"/>
              </a:spcAft>
              <a:buSzPts val="1400"/>
              <a:buFont typeface="Verdana"/>
              <a:buAutoNum type="arabicPeriod"/>
            </a:pPr>
            <a:r>
              <a:rPr lang="en">
                <a:latin typeface="Verdana"/>
                <a:ea typeface="Verdana"/>
                <a:cs typeface="Verdana"/>
                <a:sym typeface="Verdana"/>
              </a:rPr>
              <a:t>RNA data with 6 different diseases. Each disease has different number of sequences with different functions.</a:t>
            </a:r>
            <a:endParaRPr>
              <a:latin typeface="Verdana"/>
              <a:ea typeface="Verdana"/>
              <a:cs typeface="Verdana"/>
              <a:sym typeface="Verdan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ctrTitle"/>
          </p:nvPr>
        </p:nvSpPr>
        <p:spPr>
          <a:xfrm>
            <a:off x="679972" y="2085303"/>
            <a:ext cx="7784100" cy="1102500"/>
          </a:xfrm>
          <a:prstGeom prst="rect">
            <a:avLst/>
          </a:prstGeom>
        </p:spPr>
        <p:txBody>
          <a:bodyPr anchorCtr="0" anchor="t" bIns="28525" lIns="57075" spcFirstLastPara="1" rIns="57075" wrap="square" tIns="28525">
            <a:noAutofit/>
          </a:bodyPr>
          <a:lstStyle/>
          <a:p>
            <a:pPr indent="0" lvl="0" marL="0" rtl="0" algn="ctr">
              <a:spcBef>
                <a:spcPts val="0"/>
              </a:spcBef>
              <a:spcAft>
                <a:spcPts val="0"/>
              </a:spcAft>
              <a:buNone/>
            </a:pPr>
            <a:r>
              <a:rPr lang="en" sz="3400"/>
              <a:t>Methods &amp; Procedures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4"/>
          <p:cNvSpPr txBox="1"/>
          <p:nvPr>
            <p:ph type="title"/>
          </p:nvPr>
        </p:nvSpPr>
        <p:spPr>
          <a:xfrm>
            <a:off x="457200" y="502972"/>
            <a:ext cx="6728700" cy="372900"/>
          </a:xfrm>
          <a:prstGeom prst="rect">
            <a:avLst/>
          </a:prstGeom>
        </p:spPr>
        <p:txBody>
          <a:bodyPr anchorCtr="0" anchor="t" bIns="28525" lIns="57050" spcFirstLastPara="1" rIns="57050" wrap="square" tIns="28525">
            <a:noAutofit/>
          </a:bodyPr>
          <a:lstStyle/>
          <a:p>
            <a:pPr indent="0" lvl="0" marL="0" rtl="0" algn="l">
              <a:spcBef>
                <a:spcPts val="0"/>
              </a:spcBef>
              <a:spcAft>
                <a:spcPts val="0"/>
              </a:spcAft>
              <a:buNone/>
            </a:pPr>
            <a:r>
              <a:rPr lang="en"/>
              <a:t>Workflow</a:t>
            </a:r>
            <a:endParaRPr/>
          </a:p>
        </p:txBody>
      </p:sp>
      <p:pic>
        <p:nvPicPr>
          <p:cNvPr id="229" name="Google Shape;229;p34"/>
          <p:cNvPicPr preferRelativeResize="0"/>
          <p:nvPr/>
        </p:nvPicPr>
        <p:blipFill>
          <a:blip r:embed="rId3">
            <a:alphaModFix/>
          </a:blip>
          <a:stretch>
            <a:fillRect/>
          </a:stretch>
        </p:blipFill>
        <p:spPr>
          <a:xfrm>
            <a:off x="214550" y="762125"/>
            <a:ext cx="8118973" cy="3254725"/>
          </a:xfrm>
          <a:prstGeom prst="rect">
            <a:avLst/>
          </a:prstGeom>
          <a:noFill/>
          <a:ln>
            <a:noFill/>
          </a:ln>
        </p:spPr>
      </p:pic>
      <p:sp>
        <p:nvSpPr>
          <p:cNvPr id="230" name="Google Shape;230;p34"/>
          <p:cNvSpPr txBox="1"/>
          <p:nvPr/>
        </p:nvSpPr>
        <p:spPr>
          <a:xfrm>
            <a:off x="356100" y="3901375"/>
            <a:ext cx="84693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2"/>
                </a:solidFill>
              </a:rPr>
              <a:t>a:</a:t>
            </a:r>
            <a:r>
              <a:rPr lang="en" sz="1100">
                <a:solidFill>
                  <a:schemeClr val="dk2"/>
                </a:solidFill>
              </a:rPr>
              <a:t> A three-stage method to predict the RNA contact based on the protein co-transformer model. </a:t>
            </a:r>
            <a:endParaRPr sz="1100">
              <a:solidFill>
                <a:schemeClr val="dk2"/>
              </a:solidFill>
            </a:endParaRPr>
          </a:p>
          <a:p>
            <a:pPr indent="0" lvl="0" marL="0" rtl="0" algn="l">
              <a:spcBef>
                <a:spcPts val="0"/>
              </a:spcBef>
              <a:spcAft>
                <a:spcPts val="0"/>
              </a:spcAft>
              <a:buNone/>
            </a:pPr>
            <a:r>
              <a:rPr b="1" lang="en" sz="1100">
                <a:solidFill>
                  <a:schemeClr val="dk2"/>
                </a:solidFill>
              </a:rPr>
              <a:t>b:</a:t>
            </a:r>
            <a:r>
              <a:rPr lang="en" sz="1100">
                <a:solidFill>
                  <a:schemeClr val="dk2"/>
                </a:solidFill>
              </a:rPr>
              <a:t> Study of number and distribution for cuts from the prediction based on Co-Transferred result. </a:t>
            </a:r>
            <a:endParaRPr sz="1100">
              <a:solidFill>
                <a:schemeClr val="dk2"/>
              </a:solidFill>
            </a:endParaRPr>
          </a:p>
          <a:p>
            <a:pPr indent="0" lvl="0" marL="0" rtl="0" algn="l">
              <a:spcBef>
                <a:spcPts val="0"/>
              </a:spcBef>
              <a:spcAft>
                <a:spcPts val="0"/>
              </a:spcAft>
              <a:buNone/>
            </a:pPr>
            <a:r>
              <a:rPr b="1" lang="en" sz="1100">
                <a:solidFill>
                  <a:schemeClr val="dk2"/>
                </a:solidFill>
              </a:rPr>
              <a:t>c:</a:t>
            </a:r>
            <a:r>
              <a:rPr lang="en" sz="1100">
                <a:solidFill>
                  <a:schemeClr val="dk2"/>
                </a:solidFill>
              </a:rPr>
              <a:t> Used the deepBreaks to predict the function for RNA. The most important features could overlap with contact map, which provide an explainable result for RNA structure.</a:t>
            </a:r>
            <a:endParaRPr sz="1100">
              <a:solidFill>
                <a:schemeClr val="dk2"/>
              </a:solidFill>
            </a:endParaRPr>
          </a:p>
          <a:p>
            <a:pPr indent="0" lvl="0" marL="0" rtl="0" algn="l">
              <a:spcBef>
                <a:spcPts val="0"/>
              </a:spcBef>
              <a:spcAft>
                <a:spcPts val="0"/>
              </a:spcAft>
              <a:buNone/>
            </a:pPr>
            <a:r>
              <a:rPr b="1" lang="en" sz="1100">
                <a:solidFill>
                  <a:schemeClr val="dk2"/>
                </a:solidFill>
              </a:rPr>
              <a:t>d:</a:t>
            </a:r>
            <a:r>
              <a:rPr lang="en" sz="1100">
                <a:solidFill>
                  <a:schemeClr val="dk2"/>
                </a:solidFill>
              </a:rPr>
              <a:t> A GCN with two graph convolutional layers for learning complex structure–function relationships.</a:t>
            </a:r>
            <a:endParaRPr sz="1100">
              <a:solidFill>
                <a:schemeClr val="dk2"/>
              </a:solidFill>
            </a:endParaRPr>
          </a:p>
          <a:p>
            <a:pPr indent="0" lvl="0" marL="0" rtl="0" algn="l">
              <a:spcBef>
                <a:spcPts val="0"/>
              </a:spcBef>
              <a:spcAft>
                <a:spcPts val="0"/>
              </a:spcAft>
              <a:buNone/>
            </a:pPr>
            <a:r>
              <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5"/>
          <p:cNvSpPr txBox="1"/>
          <p:nvPr>
            <p:ph type="title"/>
          </p:nvPr>
        </p:nvSpPr>
        <p:spPr>
          <a:xfrm>
            <a:off x="457200" y="502972"/>
            <a:ext cx="6728700" cy="372900"/>
          </a:xfrm>
          <a:prstGeom prst="rect">
            <a:avLst/>
          </a:prstGeom>
        </p:spPr>
        <p:txBody>
          <a:bodyPr anchorCtr="0" anchor="t" bIns="28525" lIns="57050" spcFirstLastPara="1" rIns="57050" wrap="square" tIns="28525">
            <a:noAutofit/>
          </a:bodyPr>
          <a:lstStyle/>
          <a:p>
            <a:pPr indent="0" lvl="0" marL="0" rtl="0" algn="l">
              <a:spcBef>
                <a:spcPts val="0"/>
              </a:spcBef>
              <a:spcAft>
                <a:spcPts val="0"/>
              </a:spcAft>
              <a:buNone/>
            </a:pPr>
            <a:r>
              <a:rPr lang="en" sz="2100"/>
              <a:t>CoT-Transfer Learning</a:t>
            </a:r>
            <a:endParaRPr sz="2100"/>
          </a:p>
        </p:txBody>
      </p:sp>
      <p:pic>
        <p:nvPicPr>
          <p:cNvPr id="236" name="Google Shape;236;p35"/>
          <p:cNvPicPr preferRelativeResize="0"/>
          <p:nvPr/>
        </p:nvPicPr>
        <p:blipFill>
          <a:blip r:embed="rId3">
            <a:alphaModFix/>
          </a:blip>
          <a:stretch>
            <a:fillRect/>
          </a:stretch>
        </p:blipFill>
        <p:spPr>
          <a:xfrm>
            <a:off x="4711225" y="663775"/>
            <a:ext cx="4032775" cy="4167050"/>
          </a:xfrm>
          <a:prstGeom prst="rect">
            <a:avLst/>
          </a:prstGeom>
          <a:noFill/>
          <a:ln>
            <a:noFill/>
          </a:ln>
        </p:spPr>
      </p:pic>
      <p:sp>
        <p:nvSpPr>
          <p:cNvPr id="237" name="Google Shape;237;p35"/>
          <p:cNvSpPr txBox="1"/>
          <p:nvPr/>
        </p:nvSpPr>
        <p:spPr>
          <a:xfrm>
            <a:off x="322400" y="2660200"/>
            <a:ext cx="41631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Verdana"/>
                <a:ea typeface="Verdana"/>
                <a:cs typeface="Verdana"/>
                <a:sym typeface="Verdana"/>
              </a:rPr>
              <a:t>CoT-Transfer Learning is a transfer learning from a protein-coevolution-Transformer-based model which used pre-trained protein model to </a:t>
            </a:r>
            <a:r>
              <a:rPr lang="en" sz="1300">
                <a:solidFill>
                  <a:schemeClr val="dk2"/>
                </a:solidFill>
                <a:latin typeface="Verdana"/>
                <a:ea typeface="Verdana"/>
                <a:cs typeface="Verdana"/>
                <a:sym typeface="Verdana"/>
              </a:rPr>
              <a:t>improve </a:t>
            </a:r>
            <a:r>
              <a:rPr lang="en" sz="1300">
                <a:solidFill>
                  <a:schemeClr val="dk2"/>
                </a:solidFill>
                <a:latin typeface="Verdana"/>
                <a:ea typeface="Verdana"/>
                <a:cs typeface="Verdana"/>
                <a:sym typeface="Verdana"/>
              </a:rPr>
              <a:t>RNA contact prediction, reducing the data scarcity bottleneck for RNA structural prediction. This finding opens new avenues for research in transferring structural patterns from proteins to RNAs.</a:t>
            </a:r>
            <a:endParaRPr sz="1300">
              <a:solidFill>
                <a:schemeClr val="dk2"/>
              </a:solidFill>
              <a:latin typeface="Verdana"/>
              <a:ea typeface="Verdana"/>
              <a:cs typeface="Verdana"/>
              <a:sym typeface="Verdana"/>
            </a:endParaRPr>
          </a:p>
          <a:p>
            <a:pPr indent="0" lvl="0" marL="0" rtl="0" algn="l">
              <a:spcBef>
                <a:spcPts val="0"/>
              </a:spcBef>
              <a:spcAft>
                <a:spcPts val="0"/>
              </a:spcAft>
              <a:buNone/>
            </a:pPr>
            <a:r>
              <a:rPr lang="en" sz="1300">
                <a:solidFill>
                  <a:schemeClr val="dk2"/>
                </a:solidFill>
                <a:latin typeface="Verdana"/>
                <a:ea typeface="Verdana"/>
                <a:cs typeface="Verdana"/>
                <a:sym typeface="Verdana"/>
              </a:rPr>
              <a:t>Achieved 73% of </a:t>
            </a:r>
            <a:r>
              <a:rPr lang="en" sz="1300">
                <a:solidFill>
                  <a:schemeClr val="dk2"/>
                </a:solidFill>
                <a:latin typeface="Verdana"/>
                <a:ea typeface="Verdana"/>
                <a:cs typeface="Verdana"/>
                <a:sym typeface="Verdana"/>
              </a:rPr>
              <a:t>accuracy</a:t>
            </a:r>
            <a:r>
              <a:rPr lang="en" sz="1300">
                <a:solidFill>
                  <a:schemeClr val="dk2"/>
                </a:solidFill>
                <a:latin typeface="Verdana"/>
                <a:ea typeface="Verdana"/>
                <a:cs typeface="Verdana"/>
                <a:sym typeface="Verdana"/>
              </a:rPr>
              <a:t>.</a:t>
            </a:r>
            <a:endParaRPr sz="1300">
              <a:solidFill>
                <a:schemeClr val="dk2"/>
              </a:solidFill>
              <a:latin typeface="Verdana"/>
              <a:ea typeface="Verdana"/>
              <a:cs typeface="Verdana"/>
              <a:sym typeface="Verdana"/>
            </a:endParaRPr>
          </a:p>
          <a:p>
            <a:pPr indent="0" lvl="0" marL="0" rtl="0" algn="l">
              <a:spcBef>
                <a:spcPts val="0"/>
              </a:spcBef>
              <a:spcAft>
                <a:spcPts val="0"/>
              </a:spcAft>
              <a:buNone/>
            </a:pPr>
            <a:r>
              <a:t/>
            </a:r>
            <a:endParaRPr sz="1300"/>
          </a:p>
        </p:txBody>
      </p:sp>
      <p:pic>
        <p:nvPicPr>
          <p:cNvPr id="238" name="Google Shape;238;p35"/>
          <p:cNvPicPr preferRelativeResize="0"/>
          <p:nvPr/>
        </p:nvPicPr>
        <p:blipFill>
          <a:blip r:embed="rId4">
            <a:alphaModFix/>
          </a:blip>
          <a:stretch>
            <a:fillRect/>
          </a:stretch>
        </p:blipFill>
        <p:spPr>
          <a:xfrm>
            <a:off x="322400" y="875875"/>
            <a:ext cx="4032774" cy="163325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6"/>
          <p:cNvSpPr txBox="1"/>
          <p:nvPr>
            <p:ph idx="1" type="body"/>
          </p:nvPr>
        </p:nvSpPr>
        <p:spPr>
          <a:xfrm>
            <a:off x="457489" y="1200151"/>
            <a:ext cx="2491500" cy="3393900"/>
          </a:xfrm>
          <a:prstGeom prst="rect">
            <a:avLst/>
          </a:prstGeom>
        </p:spPr>
        <p:txBody>
          <a:bodyPr anchorCtr="0" anchor="t" bIns="28525" lIns="57050" spcFirstLastPara="1" rIns="57050" wrap="square" tIns="28525">
            <a:noAutofit/>
          </a:bodyPr>
          <a:lstStyle/>
          <a:p>
            <a:pPr indent="0" lvl="0" marL="0" rtl="0" algn="l">
              <a:spcBef>
                <a:spcPts val="200"/>
              </a:spcBef>
              <a:spcAft>
                <a:spcPts val="0"/>
              </a:spcAft>
              <a:buClr>
                <a:schemeClr val="dk1"/>
              </a:buClr>
              <a:buSzPts val="1100"/>
              <a:buFont typeface="Arial"/>
              <a:buNone/>
            </a:pPr>
            <a:r>
              <a:rPr lang="en" sz="1400">
                <a:solidFill>
                  <a:schemeClr val="dk1"/>
                </a:solidFill>
                <a:latin typeface="Arial"/>
                <a:ea typeface="Arial"/>
                <a:cs typeface="Arial"/>
                <a:sym typeface="Arial"/>
              </a:rPr>
              <a:t>The number and distribution of intersecting contacts.</a:t>
            </a:r>
            <a:endParaRPr sz="1600">
              <a:solidFill>
                <a:schemeClr val="dk1"/>
              </a:solidFill>
              <a:latin typeface="Arial"/>
              <a:ea typeface="Arial"/>
              <a:cs typeface="Arial"/>
              <a:sym typeface="Arial"/>
            </a:endParaRPr>
          </a:p>
        </p:txBody>
      </p:sp>
      <p:sp>
        <p:nvSpPr>
          <p:cNvPr id="244" name="Google Shape;244;p36"/>
          <p:cNvSpPr txBox="1"/>
          <p:nvPr>
            <p:ph type="title"/>
          </p:nvPr>
        </p:nvSpPr>
        <p:spPr>
          <a:xfrm>
            <a:off x="457200" y="502975"/>
            <a:ext cx="6833100" cy="402900"/>
          </a:xfrm>
          <a:prstGeom prst="rect">
            <a:avLst/>
          </a:prstGeom>
        </p:spPr>
        <p:txBody>
          <a:bodyPr anchorCtr="0" anchor="t" bIns="28525" lIns="57050" spcFirstLastPara="1" rIns="57050" wrap="square" tIns="28525">
            <a:noAutofit/>
          </a:bodyPr>
          <a:lstStyle/>
          <a:p>
            <a:pPr indent="0" lvl="0" marL="0" rtl="0" algn="l">
              <a:spcBef>
                <a:spcPts val="0"/>
              </a:spcBef>
              <a:spcAft>
                <a:spcPts val="0"/>
              </a:spcAft>
              <a:buNone/>
            </a:pPr>
            <a:r>
              <a:rPr lang="en" sz="2100"/>
              <a:t>Structure Check - Cuts</a:t>
            </a:r>
            <a:endParaRPr sz="2100"/>
          </a:p>
        </p:txBody>
      </p:sp>
      <p:pic>
        <p:nvPicPr>
          <p:cNvPr id="245" name="Google Shape;245;p36"/>
          <p:cNvPicPr preferRelativeResize="0"/>
          <p:nvPr/>
        </p:nvPicPr>
        <p:blipFill>
          <a:blip r:embed="rId3">
            <a:alphaModFix/>
          </a:blip>
          <a:stretch>
            <a:fillRect/>
          </a:stretch>
        </p:blipFill>
        <p:spPr>
          <a:xfrm>
            <a:off x="517000" y="1957250"/>
            <a:ext cx="3497249" cy="2010776"/>
          </a:xfrm>
          <a:prstGeom prst="rect">
            <a:avLst/>
          </a:prstGeom>
          <a:noFill/>
          <a:ln>
            <a:noFill/>
          </a:ln>
        </p:spPr>
      </p:pic>
      <p:pic>
        <p:nvPicPr>
          <p:cNvPr id="246" name="Google Shape;246;p36"/>
          <p:cNvPicPr preferRelativeResize="0"/>
          <p:nvPr/>
        </p:nvPicPr>
        <p:blipFill>
          <a:blip r:embed="rId4">
            <a:alphaModFix/>
          </a:blip>
          <a:stretch>
            <a:fillRect/>
          </a:stretch>
        </p:blipFill>
        <p:spPr>
          <a:xfrm>
            <a:off x="4144250" y="1263826"/>
            <a:ext cx="3078150" cy="3059400"/>
          </a:xfrm>
          <a:prstGeom prst="rect">
            <a:avLst/>
          </a:prstGeom>
          <a:noFill/>
          <a:ln>
            <a:noFill/>
          </a:ln>
        </p:spPr>
      </p:pic>
      <p:sp>
        <p:nvSpPr>
          <p:cNvPr id="247" name="Google Shape;247;p36"/>
          <p:cNvSpPr txBox="1"/>
          <p:nvPr/>
        </p:nvSpPr>
        <p:spPr>
          <a:xfrm>
            <a:off x="7290300" y="2377875"/>
            <a:ext cx="1704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rPr>
              <a:t>Blue: Error</a:t>
            </a:r>
            <a:endParaRPr>
              <a:solidFill>
                <a:schemeClr val="dk2"/>
              </a:solidFill>
            </a:endParaRPr>
          </a:p>
          <a:p>
            <a:pPr indent="0" lvl="0" marL="0" rtl="0" algn="l">
              <a:spcBef>
                <a:spcPts val="0"/>
              </a:spcBef>
              <a:spcAft>
                <a:spcPts val="0"/>
              </a:spcAft>
              <a:buNone/>
            </a:pPr>
            <a:r>
              <a:rPr lang="en">
                <a:solidFill>
                  <a:schemeClr val="dk2"/>
                </a:solidFill>
              </a:rPr>
              <a:t>Red: No contact</a:t>
            </a:r>
            <a:endParaRPr>
              <a:solidFill>
                <a:schemeClr val="dk2"/>
              </a:solidFill>
            </a:endParaRPr>
          </a:p>
          <a:p>
            <a:pPr indent="0" lvl="0" marL="0" rtl="0" algn="l">
              <a:spcBef>
                <a:spcPts val="0"/>
              </a:spcBef>
              <a:spcAft>
                <a:spcPts val="0"/>
              </a:spcAft>
              <a:buNone/>
            </a:pPr>
            <a:r>
              <a:rPr lang="en">
                <a:solidFill>
                  <a:schemeClr val="dk2"/>
                </a:solidFill>
              </a:rPr>
              <a:t>Yellow: Correct</a:t>
            </a:r>
            <a:endParaRPr>
              <a:solidFill>
                <a:schemeClr val="dk2"/>
              </a:solidFill>
            </a:endParaRPr>
          </a:p>
        </p:txBody>
      </p:sp>
      <p:sp>
        <p:nvSpPr>
          <p:cNvPr id="248" name="Google Shape;248;p36"/>
          <p:cNvSpPr txBox="1"/>
          <p:nvPr/>
        </p:nvSpPr>
        <p:spPr>
          <a:xfrm>
            <a:off x="4572000" y="4323225"/>
            <a:ext cx="3744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rPr>
              <a:t>Contact metrix prediction</a:t>
            </a:r>
            <a:endParaRPr>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